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8/8/2018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8/8/2018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8/8/2018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8/8/2018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8/8/2018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8/8/2018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FA3BE9B-A316-48F0-BFCD-4827AEAE2B4F}"/>
              </a:ext>
            </a:extLst>
          </p:cNvPr>
          <p:cNvSpPr>
            <a:spLocks noGrp="1"/>
          </p:cNvSpPr>
          <p:nvPr>
            <p:ph type="ctrTitle"/>
          </p:nvPr>
        </p:nvSpPr>
        <p:spPr>
          <a:xfrm>
            <a:off x="283418" y="980780"/>
            <a:ext cx="8573503" cy="1815583"/>
          </a:xfrm>
        </p:spPr>
        <p:txBody>
          <a:bodyPr>
            <a:noAutofit/>
          </a:bodyPr>
          <a:lstStyle/>
          <a:p>
            <a:pPr algn="ctr"/>
            <a:r>
              <a:rPr lang="en-US" sz="6600" dirty="0">
                <a:solidFill>
                  <a:schemeClr val="tx1"/>
                </a:solidFill>
              </a:rPr>
              <a:t>Learn to Navigate the School site with ease</a:t>
            </a:r>
          </a:p>
        </p:txBody>
      </p:sp>
      <p:sp>
        <p:nvSpPr>
          <p:cNvPr id="5" name="Subtitle 2">
            <a:extLst>
              <a:ext uri="{FF2B5EF4-FFF2-40B4-BE49-F238E27FC236}">
                <a16:creationId xmlns:a16="http://schemas.microsoft.com/office/drawing/2014/main" xmlns="" id="{78227F4E-4E75-4A4F-A942-008295603DDE}"/>
              </a:ext>
            </a:extLst>
          </p:cNvPr>
          <p:cNvSpPr txBox="1">
            <a:spLocks/>
          </p:cNvSpPr>
          <p:nvPr/>
        </p:nvSpPr>
        <p:spPr>
          <a:xfrm>
            <a:off x="283417" y="4808080"/>
            <a:ext cx="8573503" cy="1069140"/>
          </a:xfrm>
          <a:prstGeom prst="rect">
            <a:avLst/>
          </a:prstGeom>
          <a:noFill/>
        </p:spPr>
        <p:txBody>
          <a:bodyPr vert="horz" lIns="91440" tIns="45720" rIns="91440" bIns="45720" rtlCol="0">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418AB3"/>
              </a:buClr>
              <a:buSzTx/>
              <a:buFont typeface="Arial" panose="020B0604020202020204" pitchFamily="34" charset="0"/>
              <a:buNone/>
              <a:tabLst/>
              <a:defRPr/>
            </a:pPr>
            <a:r>
              <a:rPr kumimoji="0" lang="en-US" i="0" u="none" strike="noStrike" kern="1200" cap="none" spc="0" normalizeH="0" baseline="0" noProof="0" dirty="0">
                <a:ln>
                  <a:noFill/>
                </a:ln>
                <a:solidFill>
                  <a:srgbClr val="C00000"/>
                </a:solidFill>
                <a:effectLst/>
                <a:uLnTx/>
                <a:uFillTx/>
                <a:latin typeface="Gill Sans MT" panose="020B0502020104020203"/>
                <a:ea typeface="+mn-ea"/>
                <a:cs typeface="+mn-cs"/>
              </a:rPr>
              <a:t>Please follow the instructions to find your live classes, courses, and plans. Depending on the number of students you have in ARVA and whether you are in the student or learning coach account, your screen may look slightly different. </a:t>
            </a:r>
          </a:p>
        </p:txBody>
      </p:sp>
      <p:pic>
        <p:nvPicPr>
          <p:cNvPr id="6" name="Picture 5">
            <a:extLst>
              <a:ext uri="{FF2B5EF4-FFF2-40B4-BE49-F238E27FC236}">
                <a16:creationId xmlns:a16="http://schemas.microsoft.com/office/drawing/2014/main" xmlns="" id="{5A5EAFDC-5A0A-45D6-9022-05C684196252}"/>
              </a:ext>
            </a:extLst>
          </p:cNvPr>
          <p:cNvPicPr>
            <a:picLocks noChangeAspect="1"/>
          </p:cNvPicPr>
          <p:nvPr/>
        </p:nvPicPr>
        <p:blipFill>
          <a:blip r:embed="rId2"/>
          <a:stretch>
            <a:fillRect/>
          </a:stretch>
        </p:blipFill>
        <p:spPr>
          <a:xfrm>
            <a:off x="9960097" y="4843597"/>
            <a:ext cx="1521987" cy="990358"/>
          </a:xfrm>
          <a:prstGeom prst="rect">
            <a:avLst/>
          </a:prstGeom>
        </p:spPr>
      </p:pic>
      <p:pic>
        <p:nvPicPr>
          <p:cNvPr id="8" name="Picture 7">
            <a:extLst>
              <a:ext uri="{FF2B5EF4-FFF2-40B4-BE49-F238E27FC236}">
                <a16:creationId xmlns:a16="http://schemas.microsoft.com/office/drawing/2014/main" xmlns="" id="{F66B853A-8A10-4DCC-A245-755FC7D05FFC}"/>
              </a:ext>
            </a:extLst>
          </p:cNvPr>
          <p:cNvPicPr>
            <a:picLocks noChangeAspect="1"/>
          </p:cNvPicPr>
          <p:nvPr/>
        </p:nvPicPr>
        <p:blipFill>
          <a:blip r:embed="rId3"/>
          <a:stretch>
            <a:fillRect/>
          </a:stretch>
        </p:blipFill>
        <p:spPr>
          <a:xfrm>
            <a:off x="9427103" y="1024045"/>
            <a:ext cx="2597240" cy="707378"/>
          </a:xfrm>
          <a:prstGeom prst="rect">
            <a:avLst/>
          </a:prstGeom>
        </p:spPr>
      </p:pic>
      <p:pic>
        <p:nvPicPr>
          <p:cNvPr id="9" name="Picture 8">
            <a:extLst>
              <a:ext uri="{FF2B5EF4-FFF2-40B4-BE49-F238E27FC236}">
                <a16:creationId xmlns:a16="http://schemas.microsoft.com/office/drawing/2014/main" xmlns="" id="{DD0E17C8-7FE8-449F-9826-96EC3A3A3886}"/>
              </a:ext>
            </a:extLst>
          </p:cNvPr>
          <p:cNvPicPr>
            <a:picLocks noChangeAspect="1"/>
          </p:cNvPicPr>
          <p:nvPr/>
        </p:nvPicPr>
        <p:blipFill>
          <a:blip r:embed="rId4"/>
          <a:stretch>
            <a:fillRect/>
          </a:stretch>
        </p:blipFill>
        <p:spPr>
          <a:xfrm>
            <a:off x="9387762" y="2966981"/>
            <a:ext cx="2666656" cy="945262"/>
          </a:xfrm>
          <a:prstGeom prst="rect">
            <a:avLst/>
          </a:prstGeom>
        </p:spPr>
      </p:pic>
      <p:pic>
        <p:nvPicPr>
          <p:cNvPr id="10" name="Picture 9">
            <a:extLst>
              <a:ext uri="{FF2B5EF4-FFF2-40B4-BE49-F238E27FC236}">
                <a16:creationId xmlns:a16="http://schemas.microsoft.com/office/drawing/2014/main" xmlns="" id="{CBDF58E3-511A-4344-98E2-4700B2E48E11}"/>
              </a:ext>
            </a:extLst>
          </p:cNvPr>
          <p:cNvPicPr>
            <a:picLocks noChangeAspect="1"/>
          </p:cNvPicPr>
          <p:nvPr/>
        </p:nvPicPr>
        <p:blipFill>
          <a:blip r:embed="rId5"/>
          <a:stretch>
            <a:fillRect/>
          </a:stretch>
        </p:blipFill>
        <p:spPr>
          <a:xfrm>
            <a:off x="2881423" y="2796363"/>
            <a:ext cx="3169883" cy="1806169"/>
          </a:xfrm>
          <a:prstGeom prst="rect">
            <a:avLst/>
          </a:prstGeom>
        </p:spPr>
      </p:pic>
    </p:spTree>
    <p:extLst>
      <p:ext uri="{BB962C8B-B14F-4D97-AF65-F5344CB8AC3E}">
        <p14:creationId xmlns:p14="http://schemas.microsoft.com/office/powerpoint/2010/main" val="483291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7B5644-B4A0-4CAC-B46A-9C92B45C3624}"/>
              </a:ext>
            </a:extLst>
          </p:cNvPr>
          <p:cNvSpPr txBox="1">
            <a:spLocks/>
          </p:cNvSpPr>
          <p:nvPr/>
        </p:nvSpPr>
        <p:spPr>
          <a:xfrm>
            <a:off x="388454" y="129805"/>
            <a:ext cx="11458989" cy="1188720"/>
          </a:xfrm>
          <a:prstGeom prst="rect">
            <a:avLst/>
          </a:prstGeom>
        </p:spPr>
        <p:txBody>
          <a:bodyP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Progress View </a:t>
            </a:r>
            <a:br>
              <a:rPr lang="en-US" dirty="0"/>
            </a:br>
            <a:r>
              <a:rPr lang="en-US" dirty="0"/>
              <a:t>(Learning Coaches best view for attendance time)</a:t>
            </a:r>
          </a:p>
        </p:txBody>
      </p:sp>
      <p:sp>
        <p:nvSpPr>
          <p:cNvPr id="3" name="Title 1">
            <a:extLst>
              <a:ext uri="{FF2B5EF4-FFF2-40B4-BE49-F238E27FC236}">
                <a16:creationId xmlns:a16="http://schemas.microsoft.com/office/drawing/2014/main" xmlns="" id="{C01ED343-8214-495C-946E-D2D7BE125D41}"/>
              </a:ext>
            </a:extLst>
          </p:cNvPr>
          <p:cNvSpPr txBox="1">
            <a:spLocks/>
          </p:cNvSpPr>
          <p:nvPr/>
        </p:nvSpPr>
        <p:spPr>
          <a:xfrm>
            <a:off x="540854" y="282205"/>
            <a:ext cx="11458989" cy="1188720"/>
          </a:xfrm>
          <a:prstGeom prst="rect">
            <a:avLst/>
          </a:prstGeom>
          <a:solidFill>
            <a:sysClr val="window" lastClr="FFFFFF"/>
          </a:solidFill>
          <a:ln w="31750" cap="sq">
            <a:solidFill>
              <a:srgbClr val="000000">
                <a:lumMod val="75000"/>
                <a:lumOff val="25000"/>
              </a:srgb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all" spc="200" normalizeH="0" baseline="0" noProof="0">
                <a:ln>
                  <a:noFill/>
                </a:ln>
                <a:solidFill>
                  <a:srgbClr val="000000">
                    <a:lumMod val="85000"/>
                    <a:lumOff val="15000"/>
                  </a:srgbClr>
                </a:solidFill>
                <a:effectLst/>
                <a:uLnTx/>
                <a:uFillTx/>
                <a:latin typeface="Gill Sans MT" panose="020B0502020104020203"/>
                <a:ea typeface="+mj-ea"/>
                <a:cs typeface="+mj-cs"/>
              </a:rPr>
              <a:t>Progress View </a:t>
            </a:r>
            <a:br>
              <a:rPr kumimoji="0" lang="en-US" sz="2800" b="0" i="0" u="none" strike="noStrike" kern="1200" cap="all" spc="200" normalizeH="0" baseline="0" noProof="0">
                <a:ln>
                  <a:noFill/>
                </a:ln>
                <a:solidFill>
                  <a:srgbClr val="000000">
                    <a:lumMod val="85000"/>
                    <a:lumOff val="15000"/>
                  </a:srgbClr>
                </a:solidFill>
                <a:effectLst/>
                <a:uLnTx/>
                <a:uFillTx/>
                <a:latin typeface="Gill Sans MT" panose="020B0502020104020203"/>
                <a:ea typeface="+mj-ea"/>
                <a:cs typeface="+mj-cs"/>
              </a:rPr>
            </a:br>
            <a:r>
              <a:rPr kumimoji="0" lang="en-US" sz="2800" b="0" i="0" u="none" strike="noStrike" kern="1200" cap="all" spc="200" normalizeH="0" baseline="0" noProof="0">
                <a:ln>
                  <a:noFill/>
                </a:ln>
                <a:solidFill>
                  <a:srgbClr val="000000">
                    <a:lumMod val="85000"/>
                    <a:lumOff val="15000"/>
                  </a:srgbClr>
                </a:solidFill>
                <a:effectLst/>
                <a:uLnTx/>
                <a:uFillTx/>
                <a:latin typeface="Gill Sans MT" panose="020B0502020104020203"/>
                <a:ea typeface="+mj-ea"/>
                <a:cs typeface="+mj-cs"/>
              </a:rPr>
              <a:t>(Learning Coaches best view for attendance time)</a:t>
            </a:r>
            <a:endParaRPr kumimoji="0" lang="en-US" sz="2800" b="0" i="0" u="none" strike="noStrike" kern="1200" cap="all" spc="200" normalizeH="0" baseline="0" noProof="0" dirty="0">
              <a:ln>
                <a:noFill/>
              </a:ln>
              <a:solidFill>
                <a:srgbClr val="000000">
                  <a:lumMod val="85000"/>
                  <a:lumOff val="15000"/>
                </a:srgbClr>
              </a:solidFill>
              <a:effectLst/>
              <a:uLnTx/>
              <a:uFillTx/>
              <a:latin typeface="Gill Sans MT" panose="020B0502020104020203"/>
              <a:ea typeface="+mj-ea"/>
              <a:cs typeface="+mj-cs"/>
            </a:endParaRPr>
          </a:p>
        </p:txBody>
      </p:sp>
      <p:sp>
        <p:nvSpPr>
          <p:cNvPr id="4" name="TextBox 3">
            <a:extLst>
              <a:ext uri="{FF2B5EF4-FFF2-40B4-BE49-F238E27FC236}">
                <a16:creationId xmlns:a16="http://schemas.microsoft.com/office/drawing/2014/main" xmlns="" id="{04960702-EE59-4254-A474-F507A51B8129}"/>
              </a:ext>
            </a:extLst>
          </p:cNvPr>
          <p:cNvSpPr txBox="1"/>
          <p:nvPr/>
        </p:nvSpPr>
        <p:spPr>
          <a:xfrm>
            <a:off x="540855" y="2051480"/>
            <a:ext cx="4016534" cy="4362733"/>
          </a:xfrm>
          <a:prstGeom prst="rect">
            <a:avLst/>
          </a:prstGeom>
          <a:noFill/>
        </p:spPr>
        <p:txBody>
          <a:bodyPr wrap="square" rtlCol="0">
            <a:spAutoFit/>
          </a:bodyPr>
          <a:lstStyle/>
          <a:p>
            <a:r>
              <a:rPr lang="en-US" sz="1850" dirty="0">
                <a:solidFill>
                  <a:srgbClr val="0070C0"/>
                </a:solidFill>
              </a:rPr>
              <a:t>This view has lots of good information in it for the Learning Coach. If you scroll down in the center of the screen look for CONTENT (REQUIRED AND OPTIONAL TOPICS). Here you will be able to see how much time the student spends on EACH part of EVERY ONLINE LESSON and MOST ASSIGNMENTS. If you are concerned your student is not spending enough time on the lessons, this view will help gain a better view of what is actually being done. However, TEACHER GRADED ASSIGNMENTS and OFFLINE work is not always calculated. </a:t>
            </a:r>
          </a:p>
        </p:txBody>
      </p:sp>
      <p:pic>
        <p:nvPicPr>
          <p:cNvPr id="5" name="Picture 4">
            <a:extLst>
              <a:ext uri="{FF2B5EF4-FFF2-40B4-BE49-F238E27FC236}">
                <a16:creationId xmlns:a16="http://schemas.microsoft.com/office/drawing/2014/main" xmlns="" id="{4C85790B-673B-4C4C-8BFE-7632FBD1C89E}"/>
              </a:ext>
            </a:extLst>
          </p:cNvPr>
          <p:cNvPicPr>
            <a:picLocks noChangeAspect="1"/>
          </p:cNvPicPr>
          <p:nvPr/>
        </p:nvPicPr>
        <p:blipFill>
          <a:blip r:embed="rId2"/>
          <a:stretch>
            <a:fillRect/>
          </a:stretch>
        </p:blipFill>
        <p:spPr>
          <a:xfrm>
            <a:off x="5027569" y="1767068"/>
            <a:ext cx="6972274" cy="4961127"/>
          </a:xfrm>
          <a:prstGeom prst="rect">
            <a:avLst/>
          </a:prstGeom>
        </p:spPr>
      </p:pic>
      <p:cxnSp>
        <p:nvCxnSpPr>
          <p:cNvPr id="6" name="Straight Arrow Connector 5">
            <a:extLst>
              <a:ext uri="{FF2B5EF4-FFF2-40B4-BE49-F238E27FC236}">
                <a16:creationId xmlns:a16="http://schemas.microsoft.com/office/drawing/2014/main" xmlns="" id="{42BCBBF7-B9A1-473C-AE76-2C2101FDA821}"/>
              </a:ext>
            </a:extLst>
          </p:cNvPr>
          <p:cNvCxnSpPr>
            <a:cxnSpLocks/>
          </p:cNvCxnSpPr>
          <p:nvPr/>
        </p:nvCxnSpPr>
        <p:spPr>
          <a:xfrm>
            <a:off x="4814551" y="3958025"/>
            <a:ext cx="1915858" cy="39060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7C567273-40FF-41C5-A4D9-C910F2A5ADAF}"/>
              </a:ext>
            </a:extLst>
          </p:cNvPr>
          <p:cNvCxnSpPr>
            <a:cxnSpLocks/>
          </p:cNvCxnSpPr>
          <p:nvPr/>
        </p:nvCxnSpPr>
        <p:spPr>
          <a:xfrm>
            <a:off x="4814551" y="4608415"/>
            <a:ext cx="2083960" cy="287676"/>
          </a:xfrm>
          <a:prstGeom prst="straightConnector1">
            <a:avLst/>
          </a:prstGeom>
          <a:noFill/>
          <a:ln w="76200" cap="flat" cmpd="sng" algn="ctr">
            <a:solidFill>
              <a:srgbClr val="0070C0"/>
            </a:solidFill>
            <a:prstDash val="solid"/>
            <a:tailEnd type="triangle"/>
          </a:ln>
          <a:effectLst/>
        </p:spPr>
      </p:cxnSp>
      <p:cxnSp>
        <p:nvCxnSpPr>
          <p:cNvPr id="11" name="Straight Arrow Connector 10">
            <a:extLst>
              <a:ext uri="{FF2B5EF4-FFF2-40B4-BE49-F238E27FC236}">
                <a16:creationId xmlns:a16="http://schemas.microsoft.com/office/drawing/2014/main" xmlns="" id="{E17978F8-2172-4F9A-8380-B61161802996}"/>
              </a:ext>
            </a:extLst>
          </p:cNvPr>
          <p:cNvCxnSpPr>
            <a:cxnSpLocks/>
          </p:cNvCxnSpPr>
          <p:nvPr/>
        </p:nvCxnSpPr>
        <p:spPr>
          <a:xfrm flipV="1">
            <a:off x="4814551" y="5071402"/>
            <a:ext cx="2477500" cy="230758"/>
          </a:xfrm>
          <a:prstGeom prst="straightConnector1">
            <a:avLst/>
          </a:prstGeom>
          <a:noFill/>
          <a:ln w="76200" cap="flat" cmpd="sng" algn="ctr">
            <a:solidFill>
              <a:srgbClr val="0070C0"/>
            </a:solidFill>
            <a:prstDash val="solid"/>
            <a:tailEnd type="triangle"/>
          </a:ln>
          <a:effectLst/>
        </p:spPr>
      </p:cxnSp>
      <p:cxnSp>
        <p:nvCxnSpPr>
          <p:cNvPr id="25" name="Straight Arrow Connector 24">
            <a:extLst>
              <a:ext uri="{FF2B5EF4-FFF2-40B4-BE49-F238E27FC236}">
                <a16:creationId xmlns:a16="http://schemas.microsoft.com/office/drawing/2014/main" xmlns="" id="{2402583E-EA8D-4624-B8AE-DAEBDF3298D6}"/>
              </a:ext>
            </a:extLst>
          </p:cNvPr>
          <p:cNvCxnSpPr>
            <a:cxnSpLocks/>
          </p:cNvCxnSpPr>
          <p:nvPr/>
        </p:nvCxnSpPr>
        <p:spPr>
          <a:xfrm>
            <a:off x="4814551" y="5746797"/>
            <a:ext cx="2176558" cy="155516"/>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A3510E42-05AD-46D0-9D6D-F0995F2AB45C}"/>
              </a:ext>
            </a:extLst>
          </p:cNvPr>
          <p:cNvCxnSpPr>
            <a:cxnSpLocks/>
          </p:cNvCxnSpPr>
          <p:nvPr/>
        </p:nvCxnSpPr>
        <p:spPr>
          <a:xfrm flipV="1">
            <a:off x="4814551" y="6099858"/>
            <a:ext cx="2905763" cy="98598"/>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BF55E47E-4D25-410B-9FC4-BB9B85A9E275}"/>
              </a:ext>
            </a:extLst>
          </p:cNvPr>
          <p:cNvCxnSpPr>
            <a:cxnSpLocks/>
          </p:cNvCxnSpPr>
          <p:nvPr/>
        </p:nvCxnSpPr>
        <p:spPr>
          <a:xfrm flipV="1">
            <a:off x="4814551" y="6037972"/>
            <a:ext cx="5556365" cy="57052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3162F2B6-B7BD-4C48-A36C-A5A57909914A}"/>
              </a:ext>
            </a:extLst>
          </p:cNvPr>
          <p:cNvCxnSpPr>
            <a:cxnSpLocks/>
          </p:cNvCxnSpPr>
          <p:nvPr/>
        </p:nvCxnSpPr>
        <p:spPr>
          <a:xfrm>
            <a:off x="4814551" y="3279607"/>
            <a:ext cx="5913700" cy="118872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7E2CD8E4-AC4D-4263-BB05-81A121896735}"/>
              </a:ext>
            </a:extLst>
          </p:cNvPr>
          <p:cNvSpPr/>
          <p:nvPr/>
        </p:nvSpPr>
        <p:spPr>
          <a:xfrm>
            <a:off x="6863446" y="4405548"/>
            <a:ext cx="3000401" cy="23075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7D2D2613-611F-409E-ADBF-F9DE64F63C8A}"/>
              </a:ext>
            </a:extLst>
          </p:cNvPr>
          <p:cNvSpPr/>
          <p:nvPr/>
        </p:nvSpPr>
        <p:spPr>
          <a:xfrm>
            <a:off x="9720931" y="5146846"/>
            <a:ext cx="2278912" cy="523220"/>
          </a:xfrm>
          <a:prstGeom prst="rect">
            <a:avLst/>
          </a:prstGeom>
        </p:spPr>
        <p:txBody>
          <a:bodyPr wrap="square">
            <a:spAutoFit/>
          </a:bodyPr>
          <a:lstStyle/>
          <a:p>
            <a:r>
              <a:rPr lang="en-US" sz="1400" b="1" dirty="0">
                <a:solidFill>
                  <a:srgbClr val="FF0000"/>
                </a:solidFill>
              </a:rPr>
              <a:t>DOTS= NOT completed </a:t>
            </a:r>
          </a:p>
          <a:p>
            <a:r>
              <a:rPr lang="en-US" sz="1400" b="1" dirty="0">
                <a:solidFill>
                  <a:srgbClr val="FF0000"/>
                </a:solidFill>
              </a:rPr>
              <a:t>CHECK MARKS=completed</a:t>
            </a:r>
          </a:p>
        </p:txBody>
      </p:sp>
      <p:cxnSp>
        <p:nvCxnSpPr>
          <p:cNvPr id="12" name="Straight Arrow Connector 11">
            <a:extLst>
              <a:ext uri="{FF2B5EF4-FFF2-40B4-BE49-F238E27FC236}">
                <a16:creationId xmlns:a16="http://schemas.microsoft.com/office/drawing/2014/main" xmlns="" id="{079C42BA-B8BB-41F6-BD4E-A2D356AF6DE1}"/>
              </a:ext>
            </a:extLst>
          </p:cNvPr>
          <p:cNvCxnSpPr>
            <a:cxnSpLocks/>
          </p:cNvCxnSpPr>
          <p:nvPr/>
        </p:nvCxnSpPr>
        <p:spPr>
          <a:xfrm>
            <a:off x="10983433" y="5582093"/>
            <a:ext cx="667713" cy="1801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73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B507544-3F03-4399-8283-9DF2C9AEB335}"/>
              </a:ext>
            </a:extLst>
          </p:cNvPr>
          <p:cNvPicPr>
            <a:picLocks noChangeAspect="1"/>
          </p:cNvPicPr>
          <p:nvPr/>
        </p:nvPicPr>
        <p:blipFill>
          <a:blip r:embed="rId2"/>
          <a:stretch>
            <a:fillRect/>
          </a:stretch>
        </p:blipFill>
        <p:spPr>
          <a:xfrm>
            <a:off x="2619646" y="2078891"/>
            <a:ext cx="6952707" cy="4252701"/>
          </a:xfrm>
          <a:prstGeom prst="rect">
            <a:avLst/>
          </a:prstGeom>
        </p:spPr>
      </p:pic>
      <p:sp>
        <p:nvSpPr>
          <p:cNvPr id="4" name="Title 1">
            <a:extLst>
              <a:ext uri="{FF2B5EF4-FFF2-40B4-BE49-F238E27FC236}">
                <a16:creationId xmlns:a16="http://schemas.microsoft.com/office/drawing/2014/main" xmlns="" id="{2C98A291-0013-4FAD-8B22-43D6EF88DC65}"/>
              </a:ext>
            </a:extLst>
          </p:cNvPr>
          <p:cNvSpPr txBox="1">
            <a:spLocks/>
          </p:cNvSpPr>
          <p:nvPr/>
        </p:nvSpPr>
        <p:spPr>
          <a:xfrm>
            <a:off x="2231136" y="196066"/>
            <a:ext cx="7729728" cy="1188720"/>
          </a:xfrm>
          <a:prstGeom prst="rect">
            <a:avLst/>
          </a:prstGeom>
          <a:solidFill>
            <a:sysClr val="window" lastClr="FFFFFF"/>
          </a:solidFill>
          <a:ln w="31750" cap="sq">
            <a:solidFill>
              <a:srgbClr val="000000">
                <a:lumMod val="75000"/>
                <a:lumOff val="25000"/>
              </a:srgb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all" spc="200" normalizeH="0" baseline="0" noProof="0">
                <a:ln>
                  <a:noFill/>
                </a:ln>
                <a:solidFill>
                  <a:srgbClr val="000000">
                    <a:lumMod val="85000"/>
                    <a:lumOff val="15000"/>
                  </a:srgbClr>
                </a:solidFill>
                <a:effectLst/>
                <a:uLnTx/>
                <a:uFillTx/>
                <a:latin typeface="Gill Sans MT" panose="020B0502020104020203"/>
                <a:ea typeface="+mj-ea"/>
                <a:cs typeface="+mj-cs"/>
              </a:rPr>
              <a:t>GRADES VIEW</a:t>
            </a:r>
            <a:endParaRPr kumimoji="0" lang="en-US" sz="2800" b="0" i="0" u="none" strike="noStrike" kern="1200" cap="all" spc="200" normalizeH="0" baseline="0" noProof="0" dirty="0">
              <a:ln>
                <a:noFill/>
              </a:ln>
              <a:solidFill>
                <a:srgbClr val="000000">
                  <a:lumMod val="85000"/>
                  <a:lumOff val="15000"/>
                </a:srgbClr>
              </a:solidFill>
              <a:effectLst/>
              <a:uLnTx/>
              <a:uFillTx/>
              <a:latin typeface="Gill Sans MT" panose="020B0502020104020203"/>
              <a:ea typeface="+mj-ea"/>
              <a:cs typeface="+mj-cs"/>
            </a:endParaRPr>
          </a:p>
        </p:txBody>
      </p:sp>
      <p:sp>
        <p:nvSpPr>
          <p:cNvPr id="5" name="TextBox 4">
            <a:extLst>
              <a:ext uri="{FF2B5EF4-FFF2-40B4-BE49-F238E27FC236}">
                <a16:creationId xmlns:a16="http://schemas.microsoft.com/office/drawing/2014/main" xmlns="" id="{B9C06CD0-F9E3-4EBB-8687-EE2E332C3661}"/>
              </a:ext>
            </a:extLst>
          </p:cNvPr>
          <p:cNvSpPr txBox="1"/>
          <p:nvPr/>
        </p:nvSpPr>
        <p:spPr>
          <a:xfrm>
            <a:off x="231760" y="2078891"/>
            <a:ext cx="1999376" cy="4278094"/>
          </a:xfrm>
          <a:prstGeom prst="rect">
            <a:avLst/>
          </a:prstGeom>
          <a:noFill/>
        </p:spPr>
        <p:txBody>
          <a:bodyPr wrap="square" rtlCol="0">
            <a:spAutoFit/>
          </a:bodyPr>
          <a:lstStyle/>
          <a:p>
            <a:r>
              <a:rPr lang="en-US" sz="1600" b="1" dirty="0">
                <a:solidFill>
                  <a:srgbClr val="0070C0"/>
                </a:solidFill>
              </a:rPr>
              <a:t>Types of Assignments:</a:t>
            </a:r>
          </a:p>
          <a:p>
            <a:r>
              <a:rPr lang="en-US" sz="1600" b="1" dirty="0">
                <a:solidFill>
                  <a:srgbClr val="0070C0"/>
                </a:solidFill>
              </a:rPr>
              <a:t>*BONUS</a:t>
            </a:r>
          </a:p>
          <a:p>
            <a:endParaRPr lang="en-US" sz="1600" b="1" dirty="0">
              <a:solidFill>
                <a:srgbClr val="0070C0"/>
              </a:solidFill>
            </a:endParaRPr>
          </a:p>
          <a:p>
            <a:r>
              <a:rPr lang="en-US" sz="1600" b="1" dirty="0">
                <a:solidFill>
                  <a:srgbClr val="0070C0"/>
                </a:solidFill>
              </a:rPr>
              <a:t>*ASSESSMENTS</a:t>
            </a:r>
          </a:p>
          <a:p>
            <a:endParaRPr lang="en-US" sz="1600" b="1" dirty="0">
              <a:solidFill>
                <a:srgbClr val="0070C0"/>
              </a:solidFill>
            </a:endParaRPr>
          </a:p>
          <a:p>
            <a:r>
              <a:rPr lang="en-US" sz="1600" b="1" dirty="0">
                <a:solidFill>
                  <a:srgbClr val="0070C0"/>
                </a:solidFill>
              </a:rPr>
              <a:t>*QUIZZES</a:t>
            </a:r>
          </a:p>
          <a:p>
            <a:endParaRPr lang="en-US" sz="1600" b="1" dirty="0">
              <a:solidFill>
                <a:srgbClr val="0070C0"/>
              </a:solidFill>
            </a:endParaRPr>
          </a:p>
          <a:p>
            <a:r>
              <a:rPr lang="en-US" sz="1600" b="1" dirty="0">
                <a:solidFill>
                  <a:srgbClr val="0070C0"/>
                </a:solidFill>
              </a:rPr>
              <a:t>*PART 1: (Computer Graded Unit Tests)</a:t>
            </a:r>
          </a:p>
          <a:p>
            <a:endParaRPr lang="en-US" sz="1600" b="1" dirty="0">
              <a:solidFill>
                <a:srgbClr val="0070C0"/>
              </a:solidFill>
            </a:endParaRPr>
          </a:p>
          <a:p>
            <a:r>
              <a:rPr lang="en-US" sz="1600" b="1" dirty="0">
                <a:solidFill>
                  <a:srgbClr val="0070C0"/>
                </a:solidFill>
              </a:rPr>
              <a:t>*PART 2: (Teacher Graded Offline Tests)</a:t>
            </a:r>
          </a:p>
          <a:p>
            <a:endParaRPr lang="en-US" sz="1600" b="1" dirty="0">
              <a:solidFill>
                <a:srgbClr val="0070C0"/>
              </a:solidFill>
            </a:endParaRPr>
          </a:p>
          <a:p>
            <a:r>
              <a:rPr lang="en-US" sz="1600" b="1" dirty="0">
                <a:solidFill>
                  <a:srgbClr val="0070C0"/>
                </a:solidFill>
              </a:rPr>
              <a:t>*TEACHER GRADED ASSIGNMENTS</a:t>
            </a:r>
          </a:p>
        </p:txBody>
      </p:sp>
      <p:sp>
        <p:nvSpPr>
          <p:cNvPr id="6" name="TextBox 5">
            <a:extLst>
              <a:ext uri="{FF2B5EF4-FFF2-40B4-BE49-F238E27FC236}">
                <a16:creationId xmlns:a16="http://schemas.microsoft.com/office/drawing/2014/main" xmlns="" id="{23F4A6B9-95F5-45A6-BC66-5CF859A3421D}"/>
              </a:ext>
            </a:extLst>
          </p:cNvPr>
          <p:cNvSpPr txBox="1"/>
          <p:nvPr/>
        </p:nvSpPr>
        <p:spPr>
          <a:xfrm>
            <a:off x="9960863" y="1765096"/>
            <a:ext cx="2088382" cy="3539430"/>
          </a:xfrm>
          <a:prstGeom prst="rect">
            <a:avLst/>
          </a:prstGeom>
          <a:noFill/>
        </p:spPr>
        <p:txBody>
          <a:bodyPr wrap="square" rtlCol="0">
            <a:spAutoFit/>
          </a:bodyPr>
          <a:lstStyle/>
          <a:p>
            <a:r>
              <a:rPr lang="en-US" sz="1600" b="1" dirty="0">
                <a:solidFill>
                  <a:srgbClr val="FF0000"/>
                </a:solidFill>
              </a:rPr>
              <a:t>Letter Grades:</a:t>
            </a:r>
          </a:p>
          <a:p>
            <a:r>
              <a:rPr lang="en-US" sz="1600" b="1" dirty="0">
                <a:solidFill>
                  <a:srgbClr val="FF0000"/>
                </a:solidFill>
              </a:rPr>
              <a:t>If a student would like to/needs to improve their score, they MAY have extra attempts available on some assignments. Check the assignment to see if more are available or check with the course teacher. EXEMPT assignments are NOT required. </a:t>
            </a:r>
          </a:p>
        </p:txBody>
      </p:sp>
      <p:sp>
        <p:nvSpPr>
          <p:cNvPr id="7" name="TextBox 6">
            <a:extLst>
              <a:ext uri="{FF2B5EF4-FFF2-40B4-BE49-F238E27FC236}">
                <a16:creationId xmlns:a16="http://schemas.microsoft.com/office/drawing/2014/main" xmlns="" id="{7B3C69B6-57FC-4185-9B3D-2115E081F117}"/>
              </a:ext>
            </a:extLst>
          </p:cNvPr>
          <p:cNvSpPr txBox="1"/>
          <p:nvPr/>
        </p:nvSpPr>
        <p:spPr>
          <a:xfrm>
            <a:off x="10025690" y="971480"/>
            <a:ext cx="1749287" cy="646331"/>
          </a:xfrm>
          <a:prstGeom prst="rect">
            <a:avLst/>
          </a:prstGeom>
          <a:noFill/>
        </p:spPr>
        <p:txBody>
          <a:bodyPr wrap="square" rtlCol="0">
            <a:spAutoFit/>
          </a:bodyPr>
          <a:lstStyle/>
          <a:p>
            <a:r>
              <a:rPr lang="en-US" b="1" dirty="0">
                <a:solidFill>
                  <a:srgbClr val="7030A0"/>
                </a:solidFill>
              </a:rPr>
              <a:t>Correct/Total Points</a:t>
            </a:r>
          </a:p>
        </p:txBody>
      </p:sp>
      <p:sp>
        <p:nvSpPr>
          <p:cNvPr id="8" name="Rectangle 7">
            <a:extLst>
              <a:ext uri="{FF2B5EF4-FFF2-40B4-BE49-F238E27FC236}">
                <a16:creationId xmlns:a16="http://schemas.microsoft.com/office/drawing/2014/main" xmlns="" id="{3B8483DD-D827-40A2-84C6-F64CB57D2CC7}"/>
              </a:ext>
            </a:extLst>
          </p:cNvPr>
          <p:cNvSpPr/>
          <p:nvPr/>
        </p:nvSpPr>
        <p:spPr>
          <a:xfrm>
            <a:off x="2777923" y="3428999"/>
            <a:ext cx="2905247" cy="305282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xmlns="" id="{8AE52595-2146-4D66-B85C-B634A735322D}"/>
              </a:ext>
            </a:extLst>
          </p:cNvPr>
          <p:cNvCxnSpPr>
            <a:cxnSpLocks/>
          </p:cNvCxnSpPr>
          <p:nvPr/>
        </p:nvCxnSpPr>
        <p:spPr>
          <a:xfrm flipH="1" flipV="1">
            <a:off x="2113482" y="5301205"/>
            <a:ext cx="664441" cy="1030387"/>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ED13A8E0-38E9-4012-8949-70F8B0D8DC33}"/>
              </a:ext>
            </a:extLst>
          </p:cNvPr>
          <p:cNvSpPr/>
          <p:nvPr/>
        </p:nvSpPr>
        <p:spPr>
          <a:xfrm>
            <a:off x="5942030" y="3428999"/>
            <a:ext cx="566799" cy="3052823"/>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D006DB2B-3F33-4128-9225-25BBF8F4C711}"/>
              </a:ext>
            </a:extLst>
          </p:cNvPr>
          <p:cNvPicPr>
            <a:picLocks noChangeAspect="1"/>
          </p:cNvPicPr>
          <p:nvPr/>
        </p:nvPicPr>
        <p:blipFill>
          <a:blip r:embed="rId3"/>
          <a:stretch>
            <a:fillRect/>
          </a:stretch>
        </p:blipFill>
        <p:spPr>
          <a:xfrm>
            <a:off x="6006854" y="4132162"/>
            <a:ext cx="437149" cy="2349660"/>
          </a:xfrm>
          <a:prstGeom prst="rect">
            <a:avLst/>
          </a:prstGeom>
        </p:spPr>
      </p:pic>
      <p:cxnSp>
        <p:nvCxnSpPr>
          <p:cNvPr id="14" name="Straight Arrow Connector 13">
            <a:extLst>
              <a:ext uri="{FF2B5EF4-FFF2-40B4-BE49-F238E27FC236}">
                <a16:creationId xmlns:a16="http://schemas.microsoft.com/office/drawing/2014/main" xmlns="" id="{818CCAB8-E3F1-460F-A1FF-B19FD7F870B7}"/>
              </a:ext>
            </a:extLst>
          </p:cNvPr>
          <p:cNvCxnSpPr>
            <a:cxnSpLocks/>
          </p:cNvCxnSpPr>
          <p:nvPr/>
        </p:nvCxnSpPr>
        <p:spPr>
          <a:xfrm flipV="1">
            <a:off x="6508829" y="1532071"/>
            <a:ext cx="3516861" cy="1905894"/>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73FEA2BB-9E59-44AF-A2CC-2E76B35CE5F9}"/>
              </a:ext>
            </a:extLst>
          </p:cNvPr>
          <p:cNvSpPr/>
          <p:nvPr/>
        </p:nvSpPr>
        <p:spPr>
          <a:xfrm>
            <a:off x="6602369" y="3503192"/>
            <a:ext cx="566799" cy="29786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xmlns="" id="{8F418EC8-AA8E-4398-BF92-645E4BDD6179}"/>
              </a:ext>
            </a:extLst>
          </p:cNvPr>
          <p:cNvCxnSpPr>
            <a:cxnSpLocks/>
          </p:cNvCxnSpPr>
          <p:nvPr/>
        </p:nvCxnSpPr>
        <p:spPr>
          <a:xfrm flipV="1">
            <a:off x="7066897" y="2730318"/>
            <a:ext cx="2860367" cy="772875"/>
          </a:xfrm>
          <a:prstGeom prst="straightConnector1">
            <a:avLst/>
          </a:prstGeom>
          <a:noFill/>
          <a:ln w="76200" cap="flat" cmpd="sng" algn="ctr">
            <a:solidFill>
              <a:srgbClr val="FF0000"/>
            </a:solidFill>
            <a:prstDash val="solid"/>
            <a:tailEnd type="triangle"/>
          </a:ln>
          <a:effectLst/>
        </p:spPr>
      </p:cxnSp>
      <p:cxnSp>
        <p:nvCxnSpPr>
          <p:cNvPr id="22" name="Straight Arrow Connector 21">
            <a:extLst>
              <a:ext uri="{FF2B5EF4-FFF2-40B4-BE49-F238E27FC236}">
                <a16:creationId xmlns:a16="http://schemas.microsoft.com/office/drawing/2014/main" xmlns="" id="{30E561F8-C236-4F85-B3D4-6BB1D516ED22}"/>
              </a:ext>
            </a:extLst>
          </p:cNvPr>
          <p:cNvCxnSpPr>
            <a:cxnSpLocks/>
          </p:cNvCxnSpPr>
          <p:nvPr/>
        </p:nvCxnSpPr>
        <p:spPr>
          <a:xfrm>
            <a:off x="8583199" y="3511715"/>
            <a:ext cx="1344065" cy="2038480"/>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29350DD1-8DFE-4C5D-A291-81E65A122B3F}"/>
              </a:ext>
            </a:extLst>
          </p:cNvPr>
          <p:cNvSpPr/>
          <p:nvPr/>
        </p:nvSpPr>
        <p:spPr>
          <a:xfrm>
            <a:off x="7221830" y="3503192"/>
            <a:ext cx="1381562" cy="2978629"/>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E1A211E0-F66A-4674-9771-D6285F9BE775}"/>
              </a:ext>
            </a:extLst>
          </p:cNvPr>
          <p:cNvSpPr txBox="1"/>
          <p:nvPr/>
        </p:nvSpPr>
        <p:spPr>
          <a:xfrm>
            <a:off x="9992090" y="5451811"/>
            <a:ext cx="2057155" cy="1169551"/>
          </a:xfrm>
          <a:prstGeom prst="rect">
            <a:avLst/>
          </a:prstGeom>
          <a:noFill/>
        </p:spPr>
        <p:txBody>
          <a:bodyPr wrap="square" rtlCol="0">
            <a:spAutoFit/>
          </a:bodyPr>
          <a:lstStyle/>
          <a:p>
            <a:r>
              <a:rPr lang="en-US" sz="1400" b="1" dirty="0">
                <a:solidFill>
                  <a:srgbClr val="92D050"/>
                </a:solidFill>
              </a:rPr>
              <a:t>Teacher Feedback: Click here for teacher directions and comments regarding graded assignments.</a:t>
            </a:r>
          </a:p>
        </p:txBody>
      </p:sp>
    </p:spTree>
    <p:extLst>
      <p:ext uri="{BB962C8B-B14F-4D97-AF65-F5344CB8AC3E}">
        <p14:creationId xmlns:p14="http://schemas.microsoft.com/office/powerpoint/2010/main" val="3514952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FA6A2DD-BB4B-43D9-9030-412FF97EBB78}"/>
              </a:ext>
            </a:extLst>
          </p:cNvPr>
          <p:cNvPicPr>
            <a:picLocks noChangeAspect="1"/>
          </p:cNvPicPr>
          <p:nvPr/>
        </p:nvPicPr>
        <p:blipFill>
          <a:blip r:embed="rId2"/>
          <a:stretch>
            <a:fillRect/>
          </a:stretch>
        </p:blipFill>
        <p:spPr>
          <a:xfrm>
            <a:off x="2231135" y="1539433"/>
            <a:ext cx="7729727" cy="4948598"/>
          </a:xfrm>
          <a:prstGeom prst="rect">
            <a:avLst/>
          </a:prstGeom>
        </p:spPr>
      </p:pic>
      <p:sp>
        <p:nvSpPr>
          <p:cNvPr id="3" name="Title 1">
            <a:extLst>
              <a:ext uri="{FF2B5EF4-FFF2-40B4-BE49-F238E27FC236}">
                <a16:creationId xmlns:a16="http://schemas.microsoft.com/office/drawing/2014/main" xmlns="" id="{4A064949-E62F-4FE6-8638-1EE2143325CA}"/>
              </a:ext>
            </a:extLst>
          </p:cNvPr>
          <p:cNvSpPr txBox="1">
            <a:spLocks/>
          </p:cNvSpPr>
          <p:nvPr/>
        </p:nvSpPr>
        <p:spPr>
          <a:xfrm>
            <a:off x="2231136" y="182814"/>
            <a:ext cx="7729728" cy="1093093"/>
          </a:xfrm>
          <a:prstGeom prst="rect">
            <a:avLst/>
          </a:prstGeom>
          <a:solidFill>
            <a:sysClr val="window" lastClr="FFFFFF"/>
          </a:solidFill>
          <a:ln w="31750" cap="sq">
            <a:solidFill>
              <a:srgbClr val="000000">
                <a:lumMod val="75000"/>
                <a:lumOff val="25000"/>
              </a:srgb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all" spc="200" normalizeH="0" baseline="0" noProof="0">
                <a:ln>
                  <a:noFill/>
                </a:ln>
                <a:solidFill>
                  <a:srgbClr val="000000">
                    <a:lumMod val="85000"/>
                    <a:lumOff val="15000"/>
                  </a:srgbClr>
                </a:solidFill>
                <a:effectLst/>
                <a:uLnTx/>
                <a:uFillTx/>
                <a:latin typeface="Gill Sans MT" panose="020B0502020104020203"/>
                <a:ea typeface="+mj-ea"/>
                <a:cs typeface="+mj-cs"/>
              </a:rPr>
              <a:t>TOOLS/ ASSIGNMENTS View</a:t>
            </a:r>
            <a:endParaRPr kumimoji="0" lang="en-US" sz="2800" b="0" i="0" u="none" strike="noStrike" kern="1200" cap="all" spc="200" normalizeH="0" baseline="0" noProof="0" dirty="0">
              <a:ln>
                <a:noFill/>
              </a:ln>
              <a:solidFill>
                <a:srgbClr val="000000">
                  <a:lumMod val="85000"/>
                  <a:lumOff val="15000"/>
                </a:srgbClr>
              </a:solidFill>
              <a:effectLst/>
              <a:uLnTx/>
              <a:uFillTx/>
              <a:latin typeface="Gill Sans MT" panose="020B0502020104020203"/>
              <a:ea typeface="+mj-ea"/>
              <a:cs typeface="+mj-cs"/>
            </a:endParaRPr>
          </a:p>
        </p:txBody>
      </p:sp>
      <p:cxnSp>
        <p:nvCxnSpPr>
          <p:cNvPr id="4" name="Straight Arrow Connector 3">
            <a:extLst>
              <a:ext uri="{FF2B5EF4-FFF2-40B4-BE49-F238E27FC236}">
                <a16:creationId xmlns:a16="http://schemas.microsoft.com/office/drawing/2014/main" xmlns="" id="{3B4FDCE2-57D0-4F1A-B1DC-920F3EEE450C}"/>
              </a:ext>
            </a:extLst>
          </p:cNvPr>
          <p:cNvCxnSpPr>
            <a:cxnSpLocks/>
          </p:cNvCxnSpPr>
          <p:nvPr/>
        </p:nvCxnSpPr>
        <p:spPr>
          <a:xfrm flipH="1" flipV="1">
            <a:off x="1775792" y="1355752"/>
            <a:ext cx="3093920" cy="6856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963FC0BA-1C41-4A1A-B4F6-5FA6248A1FB5}"/>
              </a:ext>
            </a:extLst>
          </p:cNvPr>
          <p:cNvSpPr/>
          <p:nvPr/>
        </p:nvSpPr>
        <p:spPr>
          <a:xfrm>
            <a:off x="4869712" y="2041452"/>
            <a:ext cx="574158" cy="2635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F092C77B-CE3D-4202-B9D8-ED520DBE409C}"/>
              </a:ext>
            </a:extLst>
          </p:cNvPr>
          <p:cNvSpPr txBox="1"/>
          <p:nvPr/>
        </p:nvSpPr>
        <p:spPr>
          <a:xfrm>
            <a:off x="92765" y="295422"/>
            <a:ext cx="2001849" cy="1200329"/>
          </a:xfrm>
          <a:prstGeom prst="rect">
            <a:avLst/>
          </a:prstGeom>
          <a:noFill/>
        </p:spPr>
        <p:txBody>
          <a:bodyPr wrap="square" rtlCol="0">
            <a:spAutoFit/>
          </a:bodyPr>
          <a:lstStyle/>
          <a:p>
            <a:r>
              <a:rPr lang="en-US" b="1" dirty="0">
                <a:solidFill>
                  <a:srgbClr val="FF0000"/>
                </a:solidFill>
              </a:rPr>
              <a:t>Click the Dropbox and select Assignments to see this view.</a:t>
            </a:r>
          </a:p>
        </p:txBody>
      </p:sp>
      <p:sp>
        <p:nvSpPr>
          <p:cNvPr id="8" name="TextBox 7">
            <a:extLst>
              <a:ext uri="{FF2B5EF4-FFF2-40B4-BE49-F238E27FC236}">
                <a16:creationId xmlns:a16="http://schemas.microsoft.com/office/drawing/2014/main" xmlns="" id="{4A03FA8F-A2C3-4DCE-9695-5D13805B2041}"/>
              </a:ext>
            </a:extLst>
          </p:cNvPr>
          <p:cNvSpPr txBox="1"/>
          <p:nvPr/>
        </p:nvSpPr>
        <p:spPr>
          <a:xfrm>
            <a:off x="92765" y="2869259"/>
            <a:ext cx="2001849" cy="3693319"/>
          </a:xfrm>
          <a:prstGeom prst="rect">
            <a:avLst/>
          </a:prstGeom>
          <a:noFill/>
        </p:spPr>
        <p:txBody>
          <a:bodyPr wrap="square" rtlCol="0">
            <a:spAutoFit/>
          </a:bodyPr>
          <a:lstStyle/>
          <a:p>
            <a:r>
              <a:rPr lang="en-US" b="1" dirty="0">
                <a:solidFill>
                  <a:srgbClr val="0070C0"/>
                </a:solidFill>
              </a:rPr>
              <a:t>TEACHER GRADED ASSIGNMENTS:</a:t>
            </a:r>
          </a:p>
          <a:p>
            <a:r>
              <a:rPr lang="en-US" dirty="0">
                <a:solidFill>
                  <a:srgbClr val="0070C0"/>
                </a:solidFill>
              </a:rPr>
              <a:t>Assignments turned in to the teacher for grading. These include Part 2 Assessments, Science Labs, Language Arts Essays and other Projects.</a:t>
            </a:r>
          </a:p>
        </p:txBody>
      </p:sp>
      <p:sp>
        <p:nvSpPr>
          <p:cNvPr id="9" name="Rectangle 8">
            <a:extLst>
              <a:ext uri="{FF2B5EF4-FFF2-40B4-BE49-F238E27FC236}">
                <a16:creationId xmlns:a16="http://schemas.microsoft.com/office/drawing/2014/main" xmlns="" id="{E1D30C2D-36B7-4858-BE8A-F600FE760509}"/>
              </a:ext>
            </a:extLst>
          </p:cNvPr>
          <p:cNvSpPr/>
          <p:nvPr/>
        </p:nvSpPr>
        <p:spPr>
          <a:xfrm>
            <a:off x="2231134" y="3274828"/>
            <a:ext cx="2957399" cy="3280716"/>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xmlns="" id="{CE6D8651-0CBD-49CE-AEB5-B8402DBBF9E1}"/>
              </a:ext>
            </a:extLst>
          </p:cNvPr>
          <p:cNvCxnSpPr>
            <a:cxnSpLocks/>
          </p:cNvCxnSpPr>
          <p:nvPr/>
        </p:nvCxnSpPr>
        <p:spPr>
          <a:xfrm flipH="1" flipV="1">
            <a:off x="1673852" y="5569760"/>
            <a:ext cx="557282" cy="985784"/>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DB1DB19A-5E7D-4E3F-98CA-33AA49444405}"/>
              </a:ext>
            </a:extLst>
          </p:cNvPr>
          <p:cNvSpPr txBox="1"/>
          <p:nvPr/>
        </p:nvSpPr>
        <p:spPr>
          <a:xfrm>
            <a:off x="10416204" y="476384"/>
            <a:ext cx="1683028" cy="923330"/>
          </a:xfrm>
          <a:prstGeom prst="rect">
            <a:avLst/>
          </a:prstGeom>
          <a:noFill/>
        </p:spPr>
        <p:txBody>
          <a:bodyPr wrap="square" rtlCol="0">
            <a:spAutoFit/>
          </a:bodyPr>
          <a:lstStyle/>
          <a:p>
            <a:r>
              <a:rPr lang="en-US" b="1" dirty="0">
                <a:solidFill>
                  <a:schemeClr val="accent1">
                    <a:lumMod val="75000"/>
                  </a:schemeClr>
                </a:solidFill>
              </a:rPr>
              <a:t>Grade received for the assignment</a:t>
            </a:r>
          </a:p>
        </p:txBody>
      </p:sp>
      <p:sp>
        <p:nvSpPr>
          <p:cNvPr id="13" name="TextBox 12">
            <a:extLst>
              <a:ext uri="{FF2B5EF4-FFF2-40B4-BE49-F238E27FC236}">
                <a16:creationId xmlns:a16="http://schemas.microsoft.com/office/drawing/2014/main" xmlns="" id="{E5563918-55C3-43E9-ACCD-B6B08D1E9DDF}"/>
              </a:ext>
            </a:extLst>
          </p:cNvPr>
          <p:cNvSpPr txBox="1"/>
          <p:nvPr/>
        </p:nvSpPr>
        <p:spPr>
          <a:xfrm>
            <a:off x="10416202" y="1566693"/>
            <a:ext cx="1683029" cy="2308324"/>
          </a:xfrm>
          <a:prstGeom prst="rect">
            <a:avLst/>
          </a:prstGeom>
          <a:noFill/>
        </p:spPr>
        <p:txBody>
          <a:bodyPr wrap="square" rtlCol="0">
            <a:spAutoFit/>
          </a:bodyPr>
          <a:lstStyle/>
          <a:p>
            <a:r>
              <a:rPr lang="en-US" sz="1600" b="1" dirty="0">
                <a:solidFill>
                  <a:srgbClr val="7030A0"/>
                </a:solidFill>
              </a:rPr>
              <a:t>Number of times student submitted assignment.  Click on number to view actual submission. O=none turned in</a:t>
            </a:r>
          </a:p>
        </p:txBody>
      </p:sp>
      <p:sp>
        <p:nvSpPr>
          <p:cNvPr id="14" name="TextBox 13">
            <a:extLst>
              <a:ext uri="{FF2B5EF4-FFF2-40B4-BE49-F238E27FC236}">
                <a16:creationId xmlns:a16="http://schemas.microsoft.com/office/drawing/2014/main" xmlns="" id="{B17B391E-6030-4F84-B8BC-6C92F19D8627}"/>
              </a:ext>
            </a:extLst>
          </p:cNvPr>
          <p:cNvSpPr txBox="1"/>
          <p:nvPr/>
        </p:nvSpPr>
        <p:spPr>
          <a:xfrm>
            <a:off x="10405538" y="4046572"/>
            <a:ext cx="1683029" cy="1200329"/>
          </a:xfrm>
          <a:prstGeom prst="rect">
            <a:avLst/>
          </a:prstGeom>
          <a:noFill/>
        </p:spPr>
        <p:txBody>
          <a:bodyPr wrap="square" rtlCol="0">
            <a:spAutoFit/>
          </a:bodyPr>
          <a:lstStyle/>
          <a:p>
            <a:r>
              <a:rPr lang="en-US" b="1" dirty="0">
                <a:solidFill>
                  <a:srgbClr val="00B050"/>
                </a:solidFill>
              </a:rPr>
              <a:t>Teacher Feedback for the assignment</a:t>
            </a:r>
          </a:p>
        </p:txBody>
      </p:sp>
      <p:sp>
        <p:nvSpPr>
          <p:cNvPr id="15" name="TextBox 14">
            <a:extLst>
              <a:ext uri="{FF2B5EF4-FFF2-40B4-BE49-F238E27FC236}">
                <a16:creationId xmlns:a16="http://schemas.microsoft.com/office/drawing/2014/main" xmlns="" id="{A1428E94-1270-49C5-9AAF-0443DD6DC6EF}"/>
              </a:ext>
            </a:extLst>
          </p:cNvPr>
          <p:cNvSpPr txBox="1"/>
          <p:nvPr/>
        </p:nvSpPr>
        <p:spPr>
          <a:xfrm>
            <a:off x="10416203" y="5413880"/>
            <a:ext cx="1683029" cy="1200329"/>
          </a:xfrm>
          <a:prstGeom prst="rect">
            <a:avLst/>
          </a:prstGeom>
          <a:noFill/>
        </p:spPr>
        <p:txBody>
          <a:bodyPr wrap="square" rtlCol="0">
            <a:spAutoFit/>
          </a:bodyPr>
          <a:lstStyle/>
          <a:p>
            <a:r>
              <a:rPr lang="en-US" b="1" dirty="0">
                <a:solidFill>
                  <a:srgbClr val="FFC000"/>
                </a:solidFill>
              </a:rPr>
              <a:t>Due Date for the assignment (if it has one)</a:t>
            </a:r>
          </a:p>
        </p:txBody>
      </p:sp>
      <p:sp>
        <p:nvSpPr>
          <p:cNvPr id="16" name="Rectangle 15">
            <a:extLst>
              <a:ext uri="{FF2B5EF4-FFF2-40B4-BE49-F238E27FC236}">
                <a16:creationId xmlns:a16="http://schemas.microsoft.com/office/drawing/2014/main" xmlns="" id="{77B4594F-E40C-4F00-9650-FCDF4886E9FB}"/>
              </a:ext>
            </a:extLst>
          </p:cNvPr>
          <p:cNvSpPr/>
          <p:nvPr/>
        </p:nvSpPr>
        <p:spPr>
          <a:xfrm>
            <a:off x="5433237" y="3362330"/>
            <a:ext cx="652131" cy="3200248"/>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xmlns="" id="{B425CA29-AD2F-42C4-9022-2F4928A1FB30}"/>
              </a:ext>
            </a:extLst>
          </p:cNvPr>
          <p:cNvCxnSpPr>
            <a:cxnSpLocks/>
          </p:cNvCxnSpPr>
          <p:nvPr/>
        </p:nvCxnSpPr>
        <p:spPr>
          <a:xfrm flipV="1">
            <a:off x="7001470" y="2445491"/>
            <a:ext cx="3301479" cy="916838"/>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CE69102F-5188-4972-A853-0BF40B121D8B}"/>
              </a:ext>
            </a:extLst>
          </p:cNvPr>
          <p:cNvCxnSpPr>
            <a:cxnSpLocks/>
          </p:cNvCxnSpPr>
          <p:nvPr/>
        </p:nvCxnSpPr>
        <p:spPr>
          <a:xfrm flipV="1">
            <a:off x="6085368" y="1105863"/>
            <a:ext cx="4266991" cy="2256466"/>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xmlns="" id="{B7F72011-B324-4BB7-B0E4-DBDEF82AD3F6}"/>
              </a:ext>
            </a:extLst>
          </p:cNvPr>
          <p:cNvSpPr/>
          <p:nvPr/>
        </p:nvSpPr>
        <p:spPr>
          <a:xfrm>
            <a:off x="6227534" y="3362329"/>
            <a:ext cx="773936" cy="320024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9721CE8E-717D-4D24-BFBC-DC7FC4419B83}"/>
              </a:ext>
            </a:extLst>
          </p:cNvPr>
          <p:cNvSpPr/>
          <p:nvPr/>
        </p:nvSpPr>
        <p:spPr>
          <a:xfrm>
            <a:off x="7111479" y="3362332"/>
            <a:ext cx="916102" cy="320024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xmlns="" id="{6A0CE82E-6A1E-49C2-A2A9-30CB149AED97}"/>
              </a:ext>
            </a:extLst>
          </p:cNvPr>
          <p:cNvCxnSpPr>
            <a:cxnSpLocks/>
          </p:cNvCxnSpPr>
          <p:nvPr/>
        </p:nvCxnSpPr>
        <p:spPr>
          <a:xfrm>
            <a:off x="8027581" y="3362331"/>
            <a:ext cx="2324778" cy="116958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77743268-0EF1-4ACD-B88F-873862014FBB}"/>
              </a:ext>
            </a:extLst>
          </p:cNvPr>
          <p:cNvSpPr/>
          <p:nvPr/>
        </p:nvSpPr>
        <p:spPr>
          <a:xfrm>
            <a:off x="8218862" y="3362330"/>
            <a:ext cx="1741999" cy="31932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xmlns="" id="{7DDEA01E-956F-46E5-A8B9-2F74155B1458}"/>
              </a:ext>
            </a:extLst>
          </p:cNvPr>
          <p:cNvCxnSpPr>
            <a:cxnSpLocks/>
          </p:cNvCxnSpPr>
          <p:nvPr/>
        </p:nvCxnSpPr>
        <p:spPr>
          <a:xfrm flipV="1">
            <a:off x="9960861" y="6066201"/>
            <a:ext cx="482348" cy="48934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xmlns="" id="{21D588A1-AC18-4370-96AD-486971ED613F}"/>
              </a:ext>
            </a:extLst>
          </p:cNvPr>
          <p:cNvPicPr>
            <a:picLocks noChangeAspect="1"/>
          </p:cNvPicPr>
          <p:nvPr/>
        </p:nvPicPr>
        <p:blipFill>
          <a:blip r:embed="rId3"/>
          <a:stretch>
            <a:fillRect/>
          </a:stretch>
        </p:blipFill>
        <p:spPr>
          <a:xfrm>
            <a:off x="8324739" y="4068363"/>
            <a:ext cx="962732" cy="463552"/>
          </a:xfrm>
          <a:prstGeom prst="rect">
            <a:avLst/>
          </a:prstGeom>
        </p:spPr>
      </p:pic>
    </p:spTree>
    <p:extLst>
      <p:ext uri="{BB962C8B-B14F-4D97-AF65-F5344CB8AC3E}">
        <p14:creationId xmlns:p14="http://schemas.microsoft.com/office/powerpoint/2010/main" val="2502883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282B1C-C024-4329-94E0-05CFCBA77B92}"/>
              </a:ext>
            </a:extLst>
          </p:cNvPr>
          <p:cNvSpPr txBox="1">
            <a:spLocks/>
          </p:cNvSpPr>
          <p:nvPr/>
        </p:nvSpPr>
        <p:spPr>
          <a:xfrm>
            <a:off x="500418" y="583442"/>
            <a:ext cx="11191164" cy="5691116"/>
          </a:xfrm>
          <a:prstGeom prst="rect">
            <a:avLst/>
          </a:prstGeom>
        </p:spPr>
        <p:txBody>
          <a:bodyP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000" dirty="0"/>
              <a:t>THIS Concludes the presentation. Please Let me know if you need additional help or have any questions. I hope this helps you to be able to navigate a little easier through the online school. Have a great day!</a:t>
            </a:r>
            <a:br>
              <a:rPr lang="en-US" sz="4000" dirty="0"/>
            </a:br>
            <a:r>
              <a:rPr lang="en-US" sz="4000" dirty="0"/>
              <a:t/>
            </a:r>
            <a:br>
              <a:rPr lang="en-US" sz="4000" dirty="0"/>
            </a:br>
            <a:r>
              <a:rPr lang="en-US" sz="4000" dirty="0"/>
              <a:t>-Mrs. Crystal Clayborn</a:t>
            </a:r>
          </a:p>
        </p:txBody>
      </p:sp>
      <p:sp>
        <p:nvSpPr>
          <p:cNvPr id="3" name="Title 1">
            <a:extLst>
              <a:ext uri="{FF2B5EF4-FFF2-40B4-BE49-F238E27FC236}">
                <a16:creationId xmlns:a16="http://schemas.microsoft.com/office/drawing/2014/main" xmlns="" id="{D8B41F97-3E76-4E72-A5D6-5F39FBCEA468}"/>
              </a:ext>
            </a:extLst>
          </p:cNvPr>
          <p:cNvSpPr txBox="1">
            <a:spLocks/>
          </p:cNvSpPr>
          <p:nvPr/>
        </p:nvSpPr>
        <p:spPr>
          <a:xfrm>
            <a:off x="500418" y="583442"/>
            <a:ext cx="11191164" cy="5691116"/>
          </a:xfrm>
          <a:prstGeom prst="rect">
            <a:avLst/>
          </a:prstGeom>
          <a:solidFill>
            <a:sysClr val="window" lastClr="FFFFFF"/>
          </a:solidFill>
          <a:ln w="31750" cap="sq">
            <a:solidFill>
              <a:srgbClr val="000000">
                <a:lumMod val="75000"/>
                <a:lumOff val="25000"/>
              </a:srgb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all" spc="200" normalizeH="0" baseline="0" noProof="0" dirty="0">
                <a:ln>
                  <a:noFill/>
                </a:ln>
                <a:solidFill>
                  <a:srgbClr val="7030A0"/>
                </a:solidFill>
                <a:effectLst/>
                <a:uLnTx/>
                <a:uFillTx/>
                <a:latin typeface="Gill Sans MT" panose="020B0502020104020203"/>
                <a:ea typeface="+mj-ea"/>
                <a:cs typeface="+mj-cs"/>
              </a:rPr>
              <a:t>THIS Concludes the presentation. Please Let me know if you need additional help or have any questions. I hope this helps you to be able to navigate a little easier through the online school. Have a great day!</a:t>
            </a:r>
            <a:br>
              <a:rPr kumimoji="0" lang="en-US" sz="4000" b="0" i="0" u="none" strike="noStrike" kern="1200" cap="all" spc="200" normalizeH="0" baseline="0" noProof="0" dirty="0">
                <a:ln>
                  <a:noFill/>
                </a:ln>
                <a:solidFill>
                  <a:srgbClr val="7030A0"/>
                </a:solidFill>
                <a:effectLst/>
                <a:uLnTx/>
                <a:uFillTx/>
                <a:latin typeface="Gill Sans MT" panose="020B0502020104020203"/>
                <a:ea typeface="+mj-ea"/>
                <a:cs typeface="+mj-cs"/>
              </a:rPr>
            </a:br>
            <a:r>
              <a:rPr kumimoji="0" lang="en-US" sz="4000" b="0" i="0" u="none" strike="noStrike" kern="1200" cap="all" spc="200" normalizeH="0" baseline="0" noProof="0" dirty="0">
                <a:ln>
                  <a:noFill/>
                </a:ln>
                <a:solidFill>
                  <a:srgbClr val="7030A0"/>
                </a:solidFill>
                <a:effectLst/>
                <a:uLnTx/>
                <a:uFillTx/>
                <a:latin typeface="Gill Sans MT" panose="020B0502020104020203"/>
                <a:ea typeface="+mj-ea"/>
                <a:cs typeface="+mj-cs"/>
              </a:rPr>
              <a:t/>
            </a:r>
            <a:br>
              <a:rPr kumimoji="0" lang="en-US" sz="4000" b="0" i="0" u="none" strike="noStrike" kern="1200" cap="all" spc="200" normalizeH="0" baseline="0" noProof="0" dirty="0">
                <a:ln>
                  <a:noFill/>
                </a:ln>
                <a:solidFill>
                  <a:srgbClr val="7030A0"/>
                </a:solidFill>
                <a:effectLst/>
                <a:uLnTx/>
                <a:uFillTx/>
                <a:latin typeface="Gill Sans MT" panose="020B0502020104020203"/>
                <a:ea typeface="+mj-ea"/>
                <a:cs typeface="+mj-cs"/>
              </a:rPr>
            </a:br>
            <a:r>
              <a:rPr kumimoji="0" lang="en-US" sz="4000" b="0" i="0" u="none" strike="noStrike" kern="1200" cap="all" spc="200" normalizeH="0" baseline="0" noProof="0" dirty="0">
                <a:ln>
                  <a:noFill/>
                </a:ln>
                <a:solidFill>
                  <a:srgbClr val="7030A0"/>
                </a:solidFill>
                <a:effectLst/>
                <a:uLnTx/>
                <a:uFillTx/>
                <a:latin typeface="Gill Sans MT" panose="020B0502020104020203"/>
                <a:ea typeface="+mj-ea"/>
                <a:cs typeface="+mj-cs"/>
              </a:rPr>
              <a:t>-Mrs. Crystal Clayborn</a:t>
            </a:r>
          </a:p>
        </p:txBody>
      </p:sp>
    </p:spTree>
    <p:extLst>
      <p:ext uri="{BB962C8B-B14F-4D97-AF65-F5344CB8AC3E}">
        <p14:creationId xmlns:p14="http://schemas.microsoft.com/office/powerpoint/2010/main" val="241758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DDB89-6D72-4397-AB14-D498BD6FF7F3}"/>
              </a:ext>
            </a:extLst>
          </p:cNvPr>
          <p:cNvSpPr txBox="1">
            <a:spLocks/>
          </p:cNvSpPr>
          <p:nvPr/>
        </p:nvSpPr>
        <p:spPr>
          <a:xfrm>
            <a:off x="2231136" y="256557"/>
            <a:ext cx="7729728" cy="1188720"/>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t>Homepage</a:t>
            </a:r>
            <a:endParaRPr lang="en-US" dirty="0"/>
          </a:p>
        </p:txBody>
      </p:sp>
      <p:sp>
        <p:nvSpPr>
          <p:cNvPr id="3" name="Title 1">
            <a:extLst>
              <a:ext uri="{FF2B5EF4-FFF2-40B4-BE49-F238E27FC236}">
                <a16:creationId xmlns:a16="http://schemas.microsoft.com/office/drawing/2014/main" xmlns="" id="{C51327CD-102F-4B35-A431-25DEE75A3538}"/>
              </a:ext>
            </a:extLst>
          </p:cNvPr>
          <p:cNvSpPr txBox="1">
            <a:spLocks/>
          </p:cNvSpPr>
          <p:nvPr/>
        </p:nvSpPr>
        <p:spPr>
          <a:xfrm>
            <a:off x="2383536" y="408957"/>
            <a:ext cx="7729728" cy="1188720"/>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t>Homepage</a:t>
            </a:r>
            <a:endParaRPr lang="en-US" dirty="0"/>
          </a:p>
        </p:txBody>
      </p:sp>
      <p:sp>
        <p:nvSpPr>
          <p:cNvPr id="4" name="Title 1">
            <a:extLst>
              <a:ext uri="{FF2B5EF4-FFF2-40B4-BE49-F238E27FC236}">
                <a16:creationId xmlns:a16="http://schemas.microsoft.com/office/drawing/2014/main" xmlns="" id="{4893BCF8-EA1F-4770-B249-96441B813FF5}"/>
              </a:ext>
            </a:extLst>
          </p:cNvPr>
          <p:cNvSpPr txBox="1">
            <a:spLocks/>
          </p:cNvSpPr>
          <p:nvPr/>
        </p:nvSpPr>
        <p:spPr>
          <a:xfrm>
            <a:off x="2535936" y="256395"/>
            <a:ext cx="7729728" cy="794972"/>
          </a:xfrm>
          <a:prstGeom prst="rect">
            <a:avLst/>
          </a:prstGeom>
          <a:solidFill>
            <a:sysClr val="window" lastClr="FFFFFF"/>
          </a:solidFill>
          <a:ln w="31750" cap="sq">
            <a:solidFill>
              <a:srgbClr val="000000">
                <a:lumMod val="75000"/>
                <a:lumOff val="25000"/>
              </a:srgb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all" spc="200" normalizeH="0" baseline="0" noProof="0" dirty="0">
                <a:ln>
                  <a:noFill/>
                </a:ln>
                <a:solidFill>
                  <a:srgbClr val="C00000"/>
                </a:solidFill>
                <a:effectLst/>
                <a:uLnTx/>
                <a:uFillTx/>
                <a:latin typeface="Gill Sans MT" panose="020B0502020104020203"/>
                <a:ea typeface="+mj-ea"/>
                <a:cs typeface="+mj-cs"/>
              </a:rPr>
              <a:t>Student’s Homepage</a:t>
            </a:r>
          </a:p>
        </p:txBody>
      </p:sp>
      <p:pic>
        <p:nvPicPr>
          <p:cNvPr id="5" name="Picture 4">
            <a:extLst>
              <a:ext uri="{FF2B5EF4-FFF2-40B4-BE49-F238E27FC236}">
                <a16:creationId xmlns:a16="http://schemas.microsoft.com/office/drawing/2014/main" xmlns="" id="{1214BC00-F05B-4409-B22A-8ABB47D9BAFE}"/>
              </a:ext>
            </a:extLst>
          </p:cNvPr>
          <p:cNvPicPr>
            <a:picLocks noChangeAspect="1"/>
          </p:cNvPicPr>
          <p:nvPr/>
        </p:nvPicPr>
        <p:blipFill>
          <a:blip r:embed="rId2"/>
          <a:stretch>
            <a:fillRect/>
          </a:stretch>
        </p:blipFill>
        <p:spPr>
          <a:xfrm>
            <a:off x="767096" y="1203767"/>
            <a:ext cx="10962607" cy="4048717"/>
          </a:xfrm>
          <a:prstGeom prst="rect">
            <a:avLst/>
          </a:prstGeom>
        </p:spPr>
      </p:pic>
      <p:sp>
        <p:nvSpPr>
          <p:cNvPr id="6" name="Rectangle 5">
            <a:extLst>
              <a:ext uri="{FF2B5EF4-FFF2-40B4-BE49-F238E27FC236}">
                <a16:creationId xmlns:a16="http://schemas.microsoft.com/office/drawing/2014/main" xmlns="" id="{C7A8E058-D3F8-4936-8F71-DE4E77B1F864}"/>
              </a:ext>
            </a:extLst>
          </p:cNvPr>
          <p:cNvSpPr/>
          <p:nvPr/>
        </p:nvSpPr>
        <p:spPr>
          <a:xfrm>
            <a:off x="691116" y="2258393"/>
            <a:ext cx="1692420" cy="125097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xmlns="" id="{C3022406-291D-4A11-ABCD-5342C1B394EC}"/>
              </a:ext>
            </a:extLst>
          </p:cNvPr>
          <p:cNvSpPr/>
          <p:nvPr/>
        </p:nvSpPr>
        <p:spPr>
          <a:xfrm flipH="1">
            <a:off x="2459329" y="2284633"/>
            <a:ext cx="1565673" cy="366621"/>
          </a:xfrm>
          <a:prstGeom prst="rightArrow">
            <a:avLst/>
          </a:prstGeom>
          <a:solidFill>
            <a:srgbClr val="A6B727"/>
          </a:solidFill>
          <a:ln w="12700" cap="flat" cmpd="sng" algn="ctr">
            <a:solidFill>
              <a:srgbClr val="A6B72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8" name="Arrow: Right 7">
            <a:extLst>
              <a:ext uri="{FF2B5EF4-FFF2-40B4-BE49-F238E27FC236}">
                <a16:creationId xmlns:a16="http://schemas.microsoft.com/office/drawing/2014/main" xmlns="" id="{ECA6EB9B-3089-4C23-84B8-20BAF8BF5FFC}"/>
              </a:ext>
            </a:extLst>
          </p:cNvPr>
          <p:cNvSpPr/>
          <p:nvPr/>
        </p:nvSpPr>
        <p:spPr>
          <a:xfrm flipH="1">
            <a:off x="2459329" y="2729667"/>
            <a:ext cx="1565673" cy="366621"/>
          </a:xfrm>
          <a:prstGeom prst="rightArrow">
            <a:avLst/>
          </a:prstGeom>
          <a:solidFill>
            <a:srgbClr val="002060"/>
          </a:solidFill>
          <a:ln w="127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9" name="Arrow: Right 8">
            <a:extLst>
              <a:ext uri="{FF2B5EF4-FFF2-40B4-BE49-F238E27FC236}">
                <a16:creationId xmlns:a16="http://schemas.microsoft.com/office/drawing/2014/main" xmlns="" id="{3D91EE65-DC50-40EF-B3B4-040D63FF035E}"/>
              </a:ext>
            </a:extLst>
          </p:cNvPr>
          <p:cNvSpPr/>
          <p:nvPr/>
        </p:nvSpPr>
        <p:spPr>
          <a:xfrm flipH="1">
            <a:off x="2459329" y="3145328"/>
            <a:ext cx="1565673" cy="3666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B509E552-8E98-443E-AB94-3ABA34A2B06B}"/>
              </a:ext>
            </a:extLst>
          </p:cNvPr>
          <p:cNvSpPr txBox="1"/>
          <p:nvPr/>
        </p:nvSpPr>
        <p:spPr>
          <a:xfrm>
            <a:off x="2689851" y="5335212"/>
            <a:ext cx="9039852" cy="584775"/>
          </a:xfrm>
          <a:prstGeom prst="rect">
            <a:avLst/>
          </a:prstGeom>
          <a:noFill/>
        </p:spPr>
        <p:txBody>
          <a:bodyPr wrap="square" rtlCol="0">
            <a:spAutoFit/>
          </a:bodyPr>
          <a:lstStyle/>
          <a:p>
            <a:r>
              <a:rPr lang="en-US" sz="1600" b="1" dirty="0">
                <a:solidFill>
                  <a:schemeClr val="accent3">
                    <a:lumMod val="75000"/>
                  </a:schemeClr>
                </a:solidFill>
                <a:latin typeface="Calibri" panose="020F0502020204030204" pitchFamily="34" charset="0"/>
                <a:cs typeface="Calibri" panose="020F0502020204030204" pitchFamily="34" charset="0"/>
              </a:rPr>
              <a:t>SCHEDULE:   This will be where you click to find you live classes in the Blackboard Collaborate with your teachers. </a:t>
            </a:r>
          </a:p>
        </p:txBody>
      </p:sp>
      <p:sp>
        <p:nvSpPr>
          <p:cNvPr id="12" name="TextBox 11">
            <a:extLst>
              <a:ext uri="{FF2B5EF4-FFF2-40B4-BE49-F238E27FC236}">
                <a16:creationId xmlns:a16="http://schemas.microsoft.com/office/drawing/2014/main" xmlns="" id="{58F6EB7D-5BFF-4337-8494-846D990F1255}"/>
              </a:ext>
            </a:extLst>
          </p:cNvPr>
          <p:cNvSpPr txBox="1"/>
          <p:nvPr/>
        </p:nvSpPr>
        <p:spPr>
          <a:xfrm>
            <a:off x="2689851" y="5825980"/>
            <a:ext cx="9039852" cy="584775"/>
          </a:xfrm>
          <a:prstGeom prst="rect">
            <a:avLst/>
          </a:prstGeom>
          <a:noFill/>
        </p:spPr>
        <p:txBody>
          <a:bodyPr wrap="square" rtlCol="0">
            <a:spAutoFit/>
          </a:bodyPr>
          <a:lstStyle/>
          <a:p>
            <a:pPr lvl="0"/>
            <a:r>
              <a:rPr lang="en-US" sz="1600" b="1" dirty="0">
                <a:solidFill>
                  <a:srgbClr val="002060"/>
                </a:solidFill>
                <a:latin typeface="Calibri" panose="020F0502020204030204" pitchFamily="34" charset="0"/>
                <a:cs typeface="Calibri" panose="020F0502020204030204" pitchFamily="34" charset="0"/>
              </a:rPr>
              <a:t>CLASSES:   This will be where you click to find your courses.  You will select a course and enter the course to complete the daily lessons/assignments. </a:t>
            </a:r>
          </a:p>
        </p:txBody>
      </p:sp>
      <p:pic>
        <p:nvPicPr>
          <p:cNvPr id="13" name="Picture 12">
            <a:extLst>
              <a:ext uri="{FF2B5EF4-FFF2-40B4-BE49-F238E27FC236}">
                <a16:creationId xmlns:a16="http://schemas.microsoft.com/office/drawing/2014/main" xmlns="" id="{3DA254BC-22BF-4983-A307-FE3DCFCF387B}"/>
              </a:ext>
            </a:extLst>
          </p:cNvPr>
          <p:cNvPicPr>
            <a:picLocks noChangeAspect="1"/>
          </p:cNvPicPr>
          <p:nvPr/>
        </p:nvPicPr>
        <p:blipFill>
          <a:blip r:embed="rId3"/>
          <a:stretch>
            <a:fillRect/>
          </a:stretch>
        </p:blipFill>
        <p:spPr>
          <a:xfrm>
            <a:off x="1183385" y="5335212"/>
            <a:ext cx="1506465" cy="1419225"/>
          </a:xfrm>
          <a:prstGeom prst="rect">
            <a:avLst/>
          </a:prstGeom>
        </p:spPr>
      </p:pic>
      <p:sp>
        <p:nvSpPr>
          <p:cNvPr id="14" name="Rectangle 13">
            <a:extLst>
              <a:ext uri="{FF2B5EF4-FFF2-40B4-BE49-F238E27FC236}">
                <a16:creationId xmlns:a16="http://schemas.microsoft.com/office/drawing/2014/main" xmlns="" id="{733DE21B-3ECE-4459-8D7D-BEDD622E49A3}"/>
              </a:ext>
            </a:extLst>
          </p:cNvPr>
          <p:cNvSpPr/>
          <p:nvPr/>
        </p:nvSpPr>
        <p:spPr>
          <a:xfrm>
            <a:off x="2689850" y="6410712"/>
            <a:ext cx="9039852" cy="338554"/>
          </a:xfrm>
          <a:prstGeom prst="rect">
            <a:avLst/>
          </a:prstGeom>
        </p:spPr>
        <p:txBody>
          <a:bodyPr wrap="square">
            <a:spAutoFit/>
          </a:bodyPr>
          <a:lstStyle/>
          <a:p>
            <a:r>
              <a:rPr lang="en-US" sz="1600" b="1" dirty="0">
                <a:solidFill>
                  <a:srgbClr val="FF0000"/>
                </a:solidFill>
                <a:latin typeface="Calibri" panose="020F0502020204030204" pitchFamily="34" charset="0"/>
                <a:cs typeface="Calibri" panose="020F0502020204030204" pitchFamily="34" charset="0"/>
              </a:rPr>
              <a:t>ANNOUNCEMENTS:   This will be where you click to find school wide announcements. </a:t>
            </a:r>
          </a:p>
        </p:txBody>
      </p:sp>
      <p:sp>
        <p:nvSpPr>
          <p:cNvPr id="15" name="Rectangle 14">
            <a:extLst>
              <a:ext uri="{FF2B5EF4-FFF2-40B4-BE49-F238E27FC236}">
                <a16:creationId xmlns:a16="http://schemas.microsoft.com/office/drawing/2014/main" xmlns="" id="{C91D7569-3ABC-4A3D-B366-F3D9CA76A33E}"/>
              </a:ext>
            </a:extLst>
          </p:cNvPr>
          <p:cNvSpPr/>
          <p:nvPr/>
        </p:nvSpPr>
        <p:spPr>
          <a:xfrm>
            <a:off x="9333363" y="1121040"/>
            <a:ext cx="2319917" cy="51506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B4ACD43E-5E95-4C01-BEC9-4CAEA0C72FA8}"/>
              </a:ext>
            </a:extLst>
          </p:cNvPr>
          <p:cNvSpPr txBox="1"/>
          <p:nvPr/>
        </p:nvSpPr>
        <p:spPr>
          <a:xfrm>
            <a:off x="10418063" y="107403"/>
            <a:ext cx="1616439" cy="1015663"/>
          </a:xfrm>
          <a:prstGeom prst="rect">
            <a:avLst/>
          </a:prstGeom>
          <a:noFill/>
        </p:spPr>
        <p:txBody>
          <a:bodyPr wrap="square" rtlCol="0">
            <a:spAutoFit/>
          </a:bodyPr>
          <a:lstStyle/>
          <a:p>
            <a:r>
              <a:rPr lang="en-US" sz="1200" b="1" dirty="0">
                <a:solidFill>
                  <a:srgbClr val="FF0000"/>
                </a:solidFill>
              </a:rPr>
              <a:t>This area will display your student’s name, account settings and the link their school email. </a:t>
            </a:r>
          </a:p>
        </p:txBody>
      </p:sp>
    </p:spTree>
    <p:extLst>
      <p:ext uri="{BB962C8B-B14F-4D97-AF65-F5344CB8AC3E}">
        <p14:creationId xmlns:p14="http://schemas.microsoft.com/office/powerpoint/2010/main" val="2815336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8F852-3CF1-4EDD-98F1-A5351A362206}"/>
              </a:ext>
            </a:extLst>
          </p:cNvPr>
          <p:cNvSpPr txBox="1">
            <a:spLocks/>
          </p:cNvSpPr>
          <p:nvPr/>
        </p:nvSpPr>
        <p:spPr>
          <a:xfrm>
            <a:off x="2231136" y="355092"/>
            <a:ext cx="7729728" cy="1188720"/>
          </a:xfrm>
          <a:prstGeom prst="rect">
            <a:avLst/>
          </a:prstGeom>
          <a:solidFill>
            <a:sysClr val="window" lastClr="FFFFFF"/>
          </a:solidFill>
          <a:ln w="31750" cap="sq">
            <a:solidFill>
              <a:srgbClr val="000000">
                <a:lumMod val="75000"/>
                <a:lumOff val="25000"/>
              </a:srgb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all" spc="200" normalizeH="0" baseline="0" noProof="0">
                <a:ln>
                  <a:noFill/>
                </a:ln>
                <a:solidFill>
                  <a:srgbClr val="000000">
                    <a:lumMod val="85000"/>
                    <a:lumOff val="15000"/>
                  </a:srgbClr>
                </a:solidFill>
                <a:effectLst/>
                <a:uLnTx/>
                <a:uFillTx/>
                <a:latin typeface="Gill Sans MT" panose="020B0502020104020203"/>
                <a:ea typeface="+mj-ea"/>
                <a:cs typeface="+mj-cs"/>
              </a:rPr>
              <a:t>MY SChedule</a:t>
            </a:r>
            <a:endParaRPr kumimoji="0" lang="en-US" sz="2800" b="0" i="0" u="none" strike="noStrike" kern="1200" cap="all" spc="200" normalizeH="0" baseline="0" noProof="0" dirty="0">
              <a:ln>
                <a:noFill/>
              </a:ln>
              <a:solidFill>
                <a:srgbClr val="000000">
                  <a:lumMod val="85000"/>
                  <a:lumOff val="15000"/>
                </a:srgbClr>
              </a:solidFill>
              <a:effectLst/>
              <a:uLnTx/>
              <a:uFillTx/>
              <a:latin typeface="Gill Sans MT" panose="020B0502020104020203"/>
              <a:ea typeface="+mj-ea"/>
              <a:cs typeface="+mj-cs"/>
            </a:endParaRPr>
          </a:p>
        </p:txBody>
      </p:sp>
      <p:pic>
        <p:nvPicPr>
          <p:cNvPr id="3" name="Picture 2">
            <a:extLst>
              <a:ext uri="{FF2B5EF4-FFF2-40B4-BE49-F238E27FC236}">
                <a16:creationId xmlns:a16="http://schemas.microsoft.com/office/drawing/2014/main" xmlns="" id="{02FCC1B4-6A96-4200-B6CD-C2972A4C2386}"/>
              </a:ext>
            </a:extLst>
          </p:cNvPr>
          <p:cNvPicPr>
            <a:picLocks noChangeAspect="1"/>
          </p:cNvPicPr>
          <p:nvPr/>
        </p:nvPicPr>
        <p:blipFill>
          <a:blip r:embed="rId2"/>
          <a:stretch>
            <a:fillRect/>
          </a:stretch>
        </p:blipFill>
        <p:spPr>
          <a:xfrm>
            <a:off x="478268" y="1778429"/>
            <a:ext cx="11235463" cy="3301142"/>
          </a:xfrm>
          <a:prstGeom prst="rect">
            <a:avLst/>
          </a:prstGeom>
        </p:spPr>
      </p:pic>
      <p:sp>
        <p:nvSpPr>
          <p:cNvPr id="4" name="Rectangle 3">
            <a:extLst>
              <a:ext uri="{FF2B5EF4-FFF2-40B4-BE49-F238E27FC236}">
                <a16:creationId xmlns:a16="http://schemas.microsoft.com/office/drawing/2014/main" xmlns="" id="{79DD5244-2BAF-46AD-8852-1CB362553BDE}"/>
              </a:ext>
            </a:extLst>
          </p:cNvPr>
          <p:cNvSpPr/>
          <p:nvPr/>
        </p:nvSpPr>
        <p:spPr>
          <a:xfrm>
            <a:off x="2462222" y="2465409"/>
            <a:ext cx="3289390" cy="504552"/>
          </a:xfrm>
          <a:prstGeom prst="rect">
            <a:avLst/>
          </a:prstGeom>
          <a:noFill/>
          <a:ln w="76200" cap="flat" cmpd="sng" algn="ctr">
            <a:solidFill>
              <a:srgbClr val="F69200">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5" name="Arrow: Right 4">
            <a:extLst>
              <a:ext uri="{FF2B5EF4-FFF2-40B4-BE49-F238E27FC236}">
                <a16:creationId xmlns:a16="http://schemas.microsoft.com/office/drawing/2014/main" xmlns="" id="{0E4D8215-BB1C-4C32-8C8F-6D699566441D}"/>
              </a:ext>
            </a:extLst>
          </p:cNvPr>
          <p:cNvSpPr/>
          <p:nvPr/>
        </p:nvSpPr>
        <p:spPr>
          <a:xfrm>
            <a:off x="5751613" y="2533019"/>
            <a:ext cx="528492" cy="369332"/>
          </a:xfrm>
          <a:prstGeom prst="rightArrow">
            <a:avLst>
              <a:gd name="adj1" fmla="val 50000"/>
              <a:gd name="adj2" fmla="val 52688"/>
            </a:avLst>
          </a:prstGeom>
          <a:solidFill>
            <a:srgbClr val="F69200">
              <a:lumMod val="60000"/>
              <a:lumOff val="40000"/>
            </a:srgbClr>
          </a:solidFill>
          <a:ln w="127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xmlns="" id="{D8E8AA37-1CF6-4422-92E2-52C19B3FF11B}"/>
              </a:ext>
            </a:extLst>
          </p:cNvPr>
          <p:cNvSpPr txBox="1"/>
          <p:nvPr/>
        </p:nvSpPr>
        <p:spPr>
          <a:xfrm>
            <a:off x="6283161" y="2533019"/>
            <a:ext cx="2570510" cy="369332"/>
          </a:xfrm>
          <a:prstGeom prst="rect">
            <a:avLst/>
          </a:prstGeom>
          <a:noFill/>
        </p:spPr>
        <p:txBody>
          <a:bodyPr wrap="square" rtlCol="0">
            <a:spAutoFit/>
          </a:bodyPr>
          <a:lstStyle/>
          <a:p>
            <a:r>
              <a:rPr lang="en-US" b="1" dirty="0">
                <a:solidFill>
                  <a:srgbClr val="FFC000"/>
                </a:solidFill>
              </a:rPr>
              <a:t>Change the date here.</a:t>
            </a:r>
          </a:p>
        </p:txBody>
      </p:sp>
      <p:sp>
        <p:nvSpPr>
          <p:cNvPr id="7" name="Rectangle 6">
            <a:extLst>
              <a:ext uri="{FF2B5EF4-FFF2-40B4-BE49-F238E27FC236}">
                <a16:creationId xmlns:a16="http://schemas.microsoft.com/office/drawing/2014/main" xmlns="" id="{13C6D141-264A-463F-80FE-7D112C969B10}"/>
              </a:ext>
            </a:extLst>
          </p:cNvPr>
          <p:cNvSpPr/>
          <p:nvPr/>
        </p:nvSpPr>
        <p:spPr>
          <a:xfrm>
            <a:off x="9256658" y="2501453"/>
            <a:ext cx="2054086" cy="432463"/>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xmlns="" id="{920047C0-193D-42C8-85DA-7AB278AAEF56}"/>
              </a:ext>
            </a:extLst>
          </p:cNvPr>
          <p:cNvSpPr/>
          <p:nvPr/>
        </p:nvSpPr>
        <p:spPr>
          <a:xfrm flipV="1">
            <a:off x="10402956" y="1679639"/>
            <a:ext cx="484632" cy="853379"/>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CAB38522-81EF-4C27-9726-364E970FAA76}"/>
              </a:ext>
            </a:extLst>
          </p:cNvPr>
          <p:cNvSpPr txBox="1"/>
          <p:nvPr/>
        </p:nvSpPr>
        <p:spPr>
          <a:xfrm>
            <a:off x="10071651" y="185644"/>
            <a:ext cx="2035137" cy="1477328"/>
          </a:xfrm>
          <a:prstGeom prst="rect">
            <a:avLst/>
          </a:prstGeom>
          <a:noFill/>
        </p:spPr>
        <p:txBody>
          <a:bodyPr wrap="square" rtlCol="0">
            <a:spAutoFit/>
          </a:bodyPr>
          <a:lstStyle/>
          <a:p>
            <a:r>
              <a:rPr lang="en-US" b="1" dirty="0">
                <a:solidFill>
                  <a:schemeClr val="accent1">
                    <a:lumMod val="75000"/>
                  </a:schemeClr>
                </a:solidFill>
              </a:rPr>
              <a:t>Look here to see a different view by week and for any overdue assignments.</a:t>
            </a:r>
          </a:p>
        </p:txBody>
      </p:sp>
      <p:sp>
        <p:nvSpPr>
          <p:cNvPr id="11" name="Rectangle 10">
            <a:extLst>
              <a:ext uri="{FF2B5EF4-FFF2-40B4-BE49-F238E27FC236}">
                <a16:creationId xmlns:a16="http://schemas.microsoft.com/office/drawing/2014/main" xmlns="" id="{3A612858-8DDD-4175-B1F2-7E45B4BDB4CC}"/>
              </a:ext>
            </a:extLst>
          </p:cNvPr>
          <p:cNvSpPr/>
          <p:nvPr/>
        </p:nvSpPr>
        <p:spPr>
          <a:xfrm>
            <a:off x="2462222" y="3136968"/>
            <a:ext cx="5408563" cy="1446608"/>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xmlns="" id="{59BA92F4-14D5-4E62-8F64-1827077D53FE}"/>
              </a:ext>
            </a:extLst>
          </p:cNvPr>
          <p:cNvSpPr/>
          <p:nvPr/>
        </p:nvSpPr>
        <p:spPr>
          <a:xfrm>
            <a:off x="3751981" y="4602493"/>
            <a:ext cx="484632" cy="618514"/>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CCEA158E-4286-4C76-884D-47210AA0D64B}"/>
              </a:ext>
            </a:extLst>
          </p:cNvPr>
          <p:cNvSpPr/>
          <p:nvPr/>
        </p:nvSpPr>
        <p:spPr>
          <a:xfrm>
            <a:off x="478268" y="5221008"/>
            <a:ext cx="6113918" cy="1523494"/>
          </a:xfrm>
          <a:prstGeom prst="rect">
            <a:avLst/>
          </a:prstGeom>
        </p:spPr>
        <p:txBody>
          <a:bodyPr wrap="square">
            <a:spAutoFit/>
          </a:bodyPr>
          <a:lstStyle/>
          <a:p>
            <a:r>
              <a:rPr lang="en-US" sz="1550" b="1" dirty="0">
                <a:solidFill>
                  <a:srgbClr val="7030A0"/>
                </a:solidFill>
              </a:rPr>
              <a:t>These are the day’s lessons at a glance. It is good to look here and see what is due each day. However, if the student is only logging in through this link, they could miss some important information needed for tests. I will show you later where to look for a better view. Also, the times here are for when it appears on the plan. It may or may not be the CLOSE DATE.</a:t>
            </a:r>
          </a:p>
        </p:txBody>
      </p:sp>
      <p:pic>
        <p:nvPicPr>
          <p:cNvPr id="14" name="Picture 13">
            <a:extLst>
              <a:ext uri="{FF2B5EF4-FFF2-40B4-BE49-F238E27FC236}">
                <a16:creationId xmlns:a16="http://schemas.microsoft.com/office/drawing/2014/main" xmlns="" id="{995DF8B3-31CE-44F6-BB05-A8DB1DA43AD1}"/>
              </a:ext>
            </a:extLst>
          </p:cNvPr>
          <p:cNvPicPr>
            <a:picLocks noChangeAspect="1"/>
          </p:cNvPicPr>
          <p:nvPr/>
        </p:nvPicPr>
        <p:blipFill>
          <a:blip r:embed="rId3"/>
          <a:stretch>
            <a:fillRect/>
          </a:stretch>
        </p:blipFill>
        <p:spPr>
          <a:xfrm>
            <a:off x="8127081" y="3924085"/>
            <a:ext cx="3205393" cy="687866"/>
          </a:xfrm>
          <a:prstGeom prst="rect">
            <a:avLst/>
          </a:prstGeom>
        </p:spPr>
      </p:pic>
      <p:sp>
        <p:nvSpPr>
          <p:cNvPr id="15" name="Rectangle 14">
            <a:extLst>
              <a:ext uri="{FF2B5EF4-FFF2-40B4-BE49-F238E27FC236}">
                <a16:creationId xmlns:a16="http://schemas.microsoft.com/office/drawing/2014/main" xmlns="" id="{5C2EDD69-B5A8-4513-BEB4-47697676ADE5}"/>
              </a:ext>
            </a:extLst>
          </p:cNvPr>
          <p:cNvSpPr/>
          <p:nvPr/>
        </p:nvSpPr>
        <p:spPr>
          <a:xfrm>
            <a:off x="7994957" y="3240923"/>
            <a:ext cx="3594601" cy="1446608"/>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F474B68A-ED3B-4258-A502-80AF3798E54F}"/>
              </a:ext>
            </a:extLst>
          </p:cNvPr>
          <p:cNvSpPr txBox="1"/>
          <p:nvPr/>
        </p:nvSpPr>
        <p:spPr>
          <a:xfrm>
            <a:off x="7420799" y="5221008"/>
            <a:ext cx="4168759" cy="1477328"/>
          </a:xfrm>
          <a:prstGeom prst="rect">
            <a:avLst/>
          </a:prstGeom>
          <a:noFill/>
        </p:spPr>
        <p:txBody>
          <a:bodyPr wrap="square" rtlCol="0">
            <a:spAutoFit/>
          </a:bodyPr>
          <a:lstStyle/>
          <a:p>
            <a:r>
              <a:rPr lang="en-US" sz="1500" b="1" dirty="0">
                <a:solidFill>
                  <a:srgbClr val="00B0F0"/>
                </a:solidFill>
              </a:rPr>
              <a:t>These are the</a:t>
            </a:r>
            <a:r>
              <a:rPr lang="en-US" sz="1500" b="1" i="1" dirty="0">
                <a:solidFill>
                  <a:srgbClr val="00B0F0"/>
                </a:solidFill>
              </a:rPr>
              <a:t> </a:t>
            </a:r>
            <a:r>
              <a:rPr lang="en-US" sz="1500" b="1" i="1" u="sng" dirty="0">
                <a:solidFill>
                  <a:srgbClr val="00B0F0"/>
                </a:solidFill>
              </a:rPr>
              <a:t>LIVE</a:t>
            </a:r>
            <a:r>
              <a:rPr lang="en-US" sz="1500" b="1" i="1" dirty="0">
                <a:solidFill>
                  <a:srgbClr val="00B0F0"/>
                </a:solidFill>
              </a:rPr>
              <a:t> </a:t>
            </a:r>
            <a:r>
              <a:rPr lang="en-US" sz="1500" b="1" dirty="0">
                <a:solidFill>
                  <a:srgbClr val="00B0F0"/>
                </a:solidFill>
              </a:rPr>
              <a:t>classes in BBC. If you have trouble logging in to the session, check to see that you are logging in within 15 minutes before the start time. Sometimes the teacher will lock the class after 10 minutes and will not allow the student to enter the session late.</a:t>
            </a:r>
          </a:p>
        </p:txBody>
      </p:sp>
      <p:sp>
        <p:nvSpPr>
          <p:cNvPr id="17" name="Arrow: Down 16">
            <a:extLst>
              <a:ext uri="{FF2B5EF4-FFF2-40B4-BE49-F238E27FC236}">
                <a16:creationId xmlns:a16="http://schemas.microsoft.com/office/drawing/2014/main" xmlns="" id="{02C4C6C4-A9FA-4F29-9EB5-BFFB8B4591E6}"/>
              </a:ext>
            </a:extLst>
          </p:cNvPr>
          <p:cNvSpPr/>
          <p:nvPr/>
        </p:nvSpPr>
        <p:spPr>
          <a:xfrm>
            <a:off x="9670465" y="4687530"/>
            <a:ext cx="368545" cy="533477"/>
          </a:xfrm>
          <a:prstGeom prst="downArrow">
            <a:avLst>
              <a:gd name="adj1" fmla="val 50000"/>
              <a:gd name="adj2" fmla="val 5000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596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4DAEF6-0CFA-4AC6-AA0E-112BB7284637}"/>
              </a:ext>
            </a:extLst>
          </p:cNvPr>
          <p:cNvSpPr txBox="1">
            <a:spLocks/>
          </p:cNvSpPr>
          <p:nvPr/>
        </p:nvSpPr>
        <p:spPr>
          <a:xfrm>
            <a:off x="2231136" y="169562"/>
            <a:ext cx="7729728" cy="912196"/>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t>CLASSES</a:t>
            </a:r>
            <a:endParaRPr lang="en-US" dirty="0"/>
          </a:p>
        </p:txBody>
      </p:sp>
      <p:sp>
        <p:nvSpPr>
          <p:cNvPr id="3" name="Title 1">
            <a:extLst>
              <a:ext uri="{FF2B5EF4-FFF2-40B4-BE49-F238E27FC236}">
                <a16:creationId xmlns:a16="http://schemas.microsoft.com/office/drawing/2014/main" xmlns="" id="{D210281F-E82C-4790-BCD5-F9E23B13C856}"/>
              </a:ext>
            </a:extLst>
          </p:cNvPr>
          <p:cNvSpPr txBox="1">
            <a:spLocks/>
          </p:cNvSpPr>
          <p:nvPr/>
        </p:nvSpPr>
        <p:spPr>
          <a:xfrm>
            <a:off x="2383536" y="321962"/>
            <a:ext cx="7729728" cy="912196"/>
          </a:xfrm>
          <a:prstGeom prst="rect">
            <a:avLst/>
          </a:prstGeom>
          <a:solidFill>
            <a:sysClr val="window" lastClr="FFFFFF"/>
          </a:solidFill>
          <a:ln w="31750" cap="sq">
            <a:solidFill>
              <a:srgbClr val="000000">
                <a:lumMod val="75000"/>
                <a:lumOff val="25000"/>
              </a:srgb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all" spc="200" normalizeH="0" baseline="0" noProof="0">
                <a:ln>
                  <a:noFill/>
                </a:ln>
                <a:solidFill>
                  <a:srgbClr val="000000">
                    <a:lumMod val="85000"/>
                    <a:lumOff val="15000"/>
                  </a:srgbClr>
                </a:solidFill>
                <a:effectLst/>
                <a:uLnTx/>
                <a:uFillTx/>
                <a:latin typeface="Gill Sans MT" panose="020B0502020104020203"/>
                <a:ea typeface="+mj-ea"/>
                <a:cs typeface="+mj-cs"/>
              </a:rPr>
              <a:t>CLASSES</a:t>
            </a:r>
            <a:endParaRPr kumimoji="0" lang="en-US" sz="2800" b="0" i="0" u="none" strike="noStrike" kern="1200" cap="all" spc="200" normalizeH="0" baseline="0" noProof="0" dirty="0">
              <a:ln>
                <a:noFill/>
              </a:ln>
              <a:solidFill>
                <a:srgbClr val="000000">
                  <a:lumMod val="85000"/>
                  <a:lumOff val="15000"/>
                </a:srgbClr>
              </a:solidFill>
              <a:effectLst/>
              <a:uLnTx/>
              <a:uFillTx/>
              <a:latin typeface="Gill Sans MT" panose="020B0502020104020203"/>
              <a:ea typeface="+mj-ea"/>
              <a:cs typeface="+mj-cs"/>
            </a:endParaRPr>
          </a:p>
        </p:txBody>
      </p:sp>
      <p:pic>
        <p:nvPicPr>
          <p:cNvPr id="4" name="Picture 3">
            <a:extLst>
              <a:ext uri="{FF2B5EF4-FFF2-40B4-BE49-F238E27FC236}">
                <a16:creationId xmlns:a16="http://schemas.microsoft.com/office/drawing/2014/main" xmlns="" id="{0881571F-ECDD-455C-B346-EFAEEA535BEB}"/>
              </a:ext>
            </a:extLst>
          </p:cNvPr>
          <p:cNvPicPr>
            <a:picLocks noChangeAspect="1"/>
          </p:cNvPicPr>
          <p:nvPr/>
        </p:nvPicPr>
        <p:blipFill>
          <a:blip r:embed="rId2"/>
          <a:stretch>
            <a:fillRect/>
          </a:stretch>
        </p:blipFill>
        <p:spPr>
          <a:xfrm>
            <a:off x="719559" y="1386558"/>
            <a:ext cx="10752881" cy="4561580"/>
          </a:xfrm>
          <a:prstGeom prst="rect">
            <a:avLst/>
          </a:prstGeom>
        </p:spPr>
      </p:pic>
      <p:pic>
        <p:nvPicPr>
          <p:cNvPr id="5" name="Picture 4">
            <a:extLst>
              <a:ext uri="{FF2B5EF4-FFF2-40B4-BE49-F238E27FC236}">
                <a16:creationId xmlns:a16="http://schemas.microsoft.com/office/drawing/2014/main" xmlns="" id="{A641407B-862E-4A1E-B005-7DE7423DB97C}"/>
              </a:ext>
            </a:extLst>
          </p:cNvPr>
          <p:cNvPicPr>
            <a:picLocks noChangeAspect="1"/>
          </p:cNvPicPr>
          <p:nvPr/>
        </p:nvPicPr>
        <p:blipFill>
          <a:blip r:embed="rId3"/>
          <a:stretch>
            <a:fillRect/>
          </a:stretch>
        </p:blipFill>
        <p:spPr>
          <a:xfrm>
            <a:off x="5824959" y="4399584"/>
            <a:ext cx="2601411" cy="1549803"/>
          </a:xfrm>
          <a:prstGeom prst="rect">
            <a:avLst/>
          </a:prstGeom>
        </p:spPr>
      </p:pic>
      <p:sp>
        <p:nvSpPr>
          <p:cNvPr id="6" name="TextBox 5">
            <a:extLst>
              <a:ext uri="{FF2B5EF4-FFF2-40B4-BE49-F238E27FC236}">
                <a16:creationId xmlns:a16="http://schemas.microsoft.com/office/drawing/2014/main" xmlns="" id="{A0A453A4-3EE4-4CD8-B76A-DC83DF1D9CD0}"/>
              </a:ext>
            </a:extLst>
          </p:cNvPr>
          <p:cNvSpPr txBox="1"/>
          <p:nvPr/>
        </p:nvSpPr>
        <p:spPr>
          <a:xfrm>
            <a:off x="719558" y="5948138"/>
            <a:ext cx="10752881" cy="854080"/>
          </a:xfrm>
          <a:prstGeom prst="rect">
            <a:avLst/>
          </a:prstGeom>
          <a:noFill/>
        </p:spPr>
        <p:txBody>
          <a:bodyPr wrap="square" rtlCol="0">
            <a:spAutoFit/>
          </a:bodyPr>
          <a:lstStyle/>
          <a:p>
            <a:r>
              <a:rPr lang="en-US" sz="1650" b="1" dirty="0">
                <a:solidFill>
                  <a:srgbClr val="C00000"/>
                </a:solidFill>
              </a:rPr>
              <a:t>Start with this course. It takes about 1 hour to complete the course and should be completed within the first few days of starting school.  It MUST be completed in the STUDENT account with BOTH the student and Learning Coach. This course will show you some very important tools to be successful. PLEASE make completing this course a top priority. </a:t>
            </a:r>
          </a:p>
        </p:txBody>
      </p:sp>
      <p:sp>
        <p:nvSpPr>
          <p:cNvPr id="7" name="Rectangle 6">
            <a:extLst>
              <a:ext uri="{FF2B5EF4-FFF2-40B4-BE49-F238E27FC236}">
                <a16:creationId xmlns:a16="http://schemas.microsoft.com/office/drawing/2014/main" xmlns="" id="{D2600CFD-E424-45A8-AD31-354FFD136256}"/>
              </a:ext>
            </a:extLst>
          </p:cNvPr>
          <p:cNvSpPr/>
          <p:nvPr/>
        </p:nvSpPr>
        <p:spPr>
          <a:xfrm>
            <a:off x="5683170" y="4305782"/>
            <a:ext cx="2820721" cy="1657207"/>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276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002EDDF-B264-4A2A-A9DE-0A7B88FAE07D}"/>
              </a:ext>
            </a:extLst>
          </p:cNvPr>
          <p:cNvPicPr>
            <a:picLocks noChangeAspect="1"/>
          </p:cNvPicPr>
          <p:nvPr/>
        </p:nvPicPr>
        <p:blipFill>
          <a:blip r:embed="rId2"/>
          <a:stretch>
            <a:fillRect/>
          </a:stretch>
        </p:blipFill>
        <p:spPr>
          <a:xfrm>
            <a:off x="960697" y="1592762"/>
            <a:ext cx="10475089" cy="4308277"/>
          </a:xfrm>
          <a:prstGeom prst="rect">
            <a:avLst/>
          </a:prstGeom>
        </p:spPr>
      </p:pic>
      <p:sp>
        <p:nvSpPr>
          <p:cNvPr id="3" name="Title 1">
            <a:extLst>
              <a:ext uri="{FF2B5EF4-FFF2-40B4-BE49-F238E27FC236}">
                <a16:creationId xmlns:a16="http://schemas.microsoft.com/office/drawing/2014/main" xmlns="" id="{6D8A6EA5-B267-412E-BBB8-D07D7ADE4550}"/>
              </a:ext>
            </a:extLst>
          </p:cNvPr>
          <p:cNvSpPr txBox="1">
            <a:spLocks/>
          </p:cNvSpPr>
          <p:nvPr/>
        </p:nvSpPr>
        <p:spPr>
          <a:xfrm>
            <a:off x="1365226" y="237501"/>
            <a:ext cx="9666033" cy="1188720"/>
          </a:xfrm>
          <a:prstGeom prst="rect">
            <a:avLst/>
          </a:prstGeom>
          <a:solidFill>
            <a:sysClr val="window" lastClr="FFFFFF"/>
          </a:solidFill>
          <a:ln w="31750" cap="sq">
            <a:solidFill>
              <a:srgbClr val="000000">
                <a:lumMod val="75000"/>
                <a:lumOff val="25000"/>
              </a:srgb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all" spc="200" normalizeH="0" baseline="0" noProof="0">
                <a:ln>
                  <a:noFill/>
                </a:ln>
                <a:solidFill>
                  <a:srgbClr val="000000">
                    <a:lumMod val="85000"/>
                    <a:lumOff val="15000"/>
                  </a:srgbClr>
                </a:solidFill>
                <a:effectLst/>
                <a:uLnTx/>
                <a:uFillTx/>
                <a:latin typeface="Gill Sans MT" panose="020B0502020104020203"/>
                <a:ea typeface="+mj-ea"/>
                <a:cs typeface="+mj-cs"/>
              </a:rPr>
              <a:t>How to access the courses, Lessons and Assignments:</a:t>
            </a:r>
            <a:endParaRPr kumimoji="0" lang="en-US" sz="2800" b="0" i="0" u="none" strike="noStrike" kern="1200" cap="all" spc="200" normalizeH="0" baseline="0" noProof="0" dirty="0">
              <a:ln>
                <a:noFill/>
              </a:ln>
              <a:solidFill>
                <a:srgbClr val="000000">
                  <a:lumMod val="85000"/>
                  <a:lumOff val="15000"/>
                </a:srgbClr>
              </a:solidFill>
              <a:effectLst/>
              <a:uLnTx/>
              <a:uFillTx/>
              <a:latin typeface="Gill Sans MT" panose="020B0502020104020203"/>
              <a:ea typeface="+mj-ea"/>
              <a:cs typeface="+mj-cs"/>
            </a:endParaRPr>
          </a:p>
        </p:txBody>
      </p:sp>
      <p:sp>
        <p:nvSpPr>
          <p:cNvPr id="4" name="TextBox 3">
            <a:extLst>
              <a:ext uri="{FF2B5EF4-FFF2-40B4-BE49-F238E27FC236}">
                <a16:creationId xmlns:a16="http://schemas.microsoft.com/office/drawing/2014/main" xmlns="" id="{E96ECFD7-4E32-4088-8312-20AD086B48DB}"/>
              </a:ext>
            </a:extLst>
          </p:cNvPr>
          <p:cNvSpPr txBox="1"/>
          <p:nvPr/>
        </p:nvSpPr>
        <p:spPr>
          <a:xfrm>
            <a:off x="245165" y="5912613"/>
            <a:ext cx="11701670" cy="707886"/>
          </a:xfrm>
          <a:prstGeom prst="rect">
            <a:avLst/>
          </a:prstGeom>
          <a:noFill/>
        </p:spPr>
        <p:txBody>
          <a:bodyPr wrap="square" rtlCol="0">
            <a:spAutoFit/>
          </a:bodyPr>
          <a:lstStyle/>
          <a:p>
            <a:pPr algn="ctr"/>
            <a:r>
              <a:rPr lang="en-US" sz="2000" b="1" dirty="0">
                <a:solidFill>
                  <a:srgbClr val="C00000"/>
                </a:solidFill>
              </a:rPr>
              <a:t>Select the course you want to go into. By clicking on the course box. It will take you to another screen with only the information for that course. See the next page for more information.</a:t>
            </a:r>
          </a:p>
        </p:txBody>
      </p:sp>
    </p:spTree>
    <p:extLst>
      <p:ext uri="{BB962C8B-B14F-4D97-AF65-F5344CB8AC3E}">
        <p14:creationId xmlns:p14="http://schemas.microsoft.com/office/powerpoint/2010/main" val="1193405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134E1E4-DA6A-4DB5-A914-5E7774B74846}"/>
              </a:ext>
            </a:extLst>
          </p:cNvPr>
          <p:cNvPicPr>
            <a:picLocks noChangeAspect="1"/>
          </p:cNvPicPr>
          <p:nvPr/>
        </p:nvPicPr>
        <p:blipFill>
          <a:blip r:embed="rId2"/>
          <a:stretch>
            <a:fillRect/>
          </a:stretch>
        </p:blipFill>
        <p:spPr>
          <a:xfrm>
            <a:off x="2631656" y="1414130"/>
            <a:ext cx="6486195" cy="5266159"/>
          </a:xfrm>
          <a:prstGeom prst="rect">
            <a:avLst/>
          </a:prstGeom>
        </p:spPr>
      </p:pic>
      <p:sp>
        <p:nvSpPr>
          <p:cNvPr id="3" name="TextBox 2">
            <a:extLst>
              <a:ext uri="{FF2B5EF4-FFF2-40B4-BE49-F238E27FC236}">
                <a16:creationId xmlns:a16="http://schemas.microsoft.com/office/drawing/2014/main" xmlns="" id="{484F344F-A9AA-41B6-A279-E8BBBF944873}"/>
              </a:ext>
            </a:extLst>
          </p:cNvPr>
          <p:cNvSpPr txBox="1"/>
          <p:nvPr/>
        </p:nvSpPr>
        <p:spPr>
          <a:xfrm>
            <a:off x="9967793" y="151363"/>
            <a:ext cx="2121426" cy="3108543"/>
          </a:xfrm>
          <a:prstGeom prst="rect">
            <a:avLst/>
          </a:prstGeom>
          <a:noFill/>
        </p:spPr>
        <p:txBody>
          <a:bodyPr wrap="square" rtlCol="0">
            <a:spAutoFit/>
          </a:bodyPr>
          <a:lstStyle/>
          <a:p>
            <a:r>
              <a:rPr lang="en-US" sz="1400" b="1" dirty="0">
                <a:solidFill>
                  <a:srgbClr val="FF0000"/>
                </a:solidFill>
              </a:rPr>
              <a:t>The student’s name will be here. If the Learning Coach is viewing as the student it will say “Impersonating”.  NO WORK should be completed in this view. Log out and log in as the student. No credit will be given for work completed in the student view and will have to be completed again in the correct view.</a:t>
            </a:r>
          </a:p>
        </p:txBody>
      </p:sp>
      <p:sp>
        <p:nvSpPr>
          <p:cNvPr id="4" name="Rectangle 3">
            <a:extLst>
              <a:ext uri="{FF2B5EF4-FFF2-40B4-BE49-F238E27FC236}">
                <a16:creationId xmlns:a16="http://schemas.microsoft.com/office/drawing/2014/main" xmlns="" id="{0A130641-3978-4846-860C-6AB1391D8142}"/>
              </a:ext>
            </a:extLst>
          </p:cNvPr>
          <p:cNvSpPr/>
          <p:nvPr/>
        </p:nvSpPr>
        <p:spPr>
          <a:xfrm>
            <a:off x="7674948" y="1422579"/>
            <a:ext cx="1470374" cy="2314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07B7E7D3-4E1C-4BA6-A867-B84B3160148A}"/>
              </a:ext>
            </a:extLst>
          </p:cNvPr>
          <p:cNvSpPr txBox="1"/>
          <p:nvPr/>
        </p:nvSpPr>
        <p:spPr>
          <a:xfrm>
            <a:off x="364924" y="230102"/>
            <a:ext cx="2024080" cy="584775"/>
          </a:xfrm>
          <a:prstGeom prst="rect">
            <a:avLst/>
          </a:prstGeom>
          <a:noFill/>
        </p:spPr>
        <p:txBody>
          <a:bodyPr wrap="square" rtlCol="0">
            <a:spAutoFit/>
          </a:bodyPr>
          <a:lstStyle/>
          <a:p>
            <a:r>
              <a:rPr lang="en-US" sz="1600" b="1" dirty="0">
                <a:solidFill>
                  <a:srgbClr val="00B050"/>
                </a:solidFill>
                <a:latin typeface="Gill Sans MT" panose="020B0502020104020203"/>
              </a:rPr>
              <a:t>Click here to change courses.</a:t>
            </a:r>
          </a:p>
        </p:txBody>
      </p:sp>
      <p:sp>
        <p:nvSpPr>
          <p:cNvPr id="7" name="Rectangle 6">
            <a:extLst>
              <a:ext uri="{FF2B5EF4-FFF2-40B4-BE49-F238E27FC236}">
                <a16:creationId xmlns:a16="http://schemas.microsoft.com/office/drawing/2014/main" xmlns="" id="{5184764D-B7A2-446D-B005-76BD7954B252}"/>
              </a:ext>
            </a:extLst>
          </p:cNvPr>
          <p:cNvSpPr/>
          <p:nvPr/>
        </p:nvSpPr>
        <p:spPr>
          <a:xfrm>
            <a:off x="6422725" y="1391338"/>
            <a:ext cx="489098" cy="28936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FF54CAA5-63AD-4025-9E68-D0C74AFE84E8}"/>
              </a:ext>
            </a:extLst>
          </p:cNvPr>
          <p:cNvSpPr/>
          <p:nvPr/>
        </p:nvSpPr>
        <p:spPr>
          <a:xfrm>
            <a:off x="2589293" y="1392255"/>
            <a:ext cx="364737" cy="322311"/>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F448B530-038C-454F-AEEB-182A9916A723}"/>
              </a:ext>
            </a:extLst>
          </p:cNvPr>
          <p:cNvSpPr txBox="1"/>
          <p:nvPr/>
        </p:nvSpPr>
        <p:spPr>
          <a:xfrm>
            <a:off x="299871" y="1697037"/>
            <a:ext cx="2069461" cy="646331"/>
          </a:xfrm>
          <a:prstGeom prst="rect">
            <a:avLst/>
          </a:prstGeom>
          <a:noFill/>
        </p:spPr>
        <p:txBody>
          <a:bodyPr wrap="square" rtlCol="0">
            <a:spAutoFit/>
          </a:bodyPr>
          <a:lstStyle/>
          <a:p>
            <a:r>
              <a:rPr lang="en-US" b="1" dirty="0">
                <a:solidFill>
                  <a:schemeClr val="accent1">
                    <a:lumMod val="75000"/>
                  </a:schemeClr>
                </a:solidFill>
              </a:rPr>
              <a:t>Click here to return to the homepage.</a:t>
            </a:r>
          </a:p>
        </p:txBody>
      </p:sp>
      <p:sp>
        <p:nvSpPr>
          <p:cNvPr id="13" name="Rectangle 12">
            <a:extLst>
              <a:ext uri="{FF2B5EF4-FFF2-40B4-BE49-F238E27FC236}">
                <a16:creationId xmlns:a16="http://schemas.microsoft.com/office/drawing/2014/main" xmlns="" id="{07F29668-0AA1-4ABB-8329-2D00AC41E79E}"/>
              </a:ext>
            </a:extLst>
          </p:cNvPr>
          <p:cNvSpPr/>
          <p:nvPr/>
        </p:nvSpPr>
        <p:spPr>
          <a:xfrm>
            <a:off x="2692981" y="3844508"/>
            <a:ext cx="1968137" cy="1304881"/>
          </a:xfrm>
          <a:prstGeom prst="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FC64B79C-F3A8-40DA-87CC-313F5347641B}"/>
              </a:ext>
            </a:extLst>
          </p:cNvPr>
          <p:cNvPicPr>
            <a:picLocks noChangeAspect="1"/>
          </p:cNvPicPr>
          <p:nvPr/>
        </p:nvPicPr>
        <p:blipFill>
          <a:blip r:embed="rId3"/>
          <a:stretch>
            <a:fillRect/>
          </a:stretch>
        </p:blipFill>
        <p:spPr>
          <a:xfrm>
            <a:off x="2772209" y="4588955"/>
            <a:ext cx="1729896" cy="405114"/>
          </a:xfrm>
          <a:prstGeom prst="rect">
            <a:avLst/>
          </a:prstGeom>
        </p:spPr>
      </p:pic>
      <p:cxnSp>
        <p:nvCxnSpPr>
          <p:cNvPr id="16" name="Straight Arrow Connector 15">
            <a:extLst>
              <a:ext uri="{FF2B5EF4-FFF2-40B4-BE49-F238E27FC236}">
                <a16:creationId xmlns:a16="http://schemas.microsoft.com/office/drawing/2014/main" xmlns="" id="{CB282E50-32AB-4C40-BBFE-406FBFA6D36C}"/>
              </a:ext>
            </a:extLst>
          </p:cNvPr>
          <p:cNvCxnSpPr>
            <a:cxnSpLocks/>
          </p:cNvCxnSpPr>
          <p:nvPr/>
        </p:nvCxnSpPr>
        <p:spPr>
          <a:xfrm flipH="1" flipV="1">
            <a:off x="1879341" y="3969028"/>
            <a:ext cx="813640" cy="359660"/>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954C77D5-55AE-4703-B005-8DDBCC41D3E8}"/>
              </a:ext>
            </a:extLst>
          </p:cNvPr>
          <p:cNvSpPr txBox="1"/>
          <p:nvPr/>
        </p:nvSpPr>
        <p:spPr>
          <a:xfrm>
            <a:off x="299872" y="3225528"/>
            <a:ext cx="2069461" cy="923330"/>
          </a:xfrm>
          <a:prstGeom prst="rect">
            <a:avLst/>
          </a:prstGeom>
          <a:noFill/>
        </p:spPr>
        <p:txBody>
          <a:bodyPr wrap="square" rtlCol="0">
            <a:spAutoFit/>
          </a:bodyPr>
          <a:lstStyle/>
          <a:p>
            <a:r>
              <a:rPr lang="en-US" b="1" dirty="0">
                <a:solidFill>
                  <a:schemeClr val="accent6">
                    <a:lumMod val="60000"/>
                    <a:lumOff val="40000"/>
                  </a:schemeClr>
                </a:solidFill>
              </a:rPr>
              <a:t>Another way to view the daily plan in the course.</a:t>
            </a:r>
          </a:p>
        </p:txBody>
      </p:sp>
      <p:sp>
        <p:nvSpPr>
          <p:cNvPr id="20" name="TextBox 19">
            <a:extLst>
              <a:ext uri="{FF2B5EF4-FFF2-40B4-BE49-F238E27FC236}">
                <a16:creationId xmlns:a16="http://schemas.microsoft.com/office/drawing/2014/main" xmlns="" id="{A5FF6181-24DC-43F4-A0BC-D4A97498F4E9}"/>
              </a:ext>
            </a:extLst>
          </p:cNvPr>
          <p:cNvSpPr txBox="1"/>
          <p:nvPr/>
        </p:nvSpPr>
        <p:spPr>
          <a:xfrm>
            <a:off x="9930327" y="3413056"/>
            <a:ext cx="2112592" cy="1477328"/>
          </a:xfrm>
          <a:prstGeom prst="rect">
            <a:avLst/>
          </a:prstGeom>
          <a:noFill/>
        </p:spPr>
        <p:txBody>
          <a:bodyPr wrap="square" rtlCol="0">
            <a:spAutoFit/>
          </a:bodyPr>
          <a:lstStyle/>
          <a:p>
            <a:r>
              <a:rPr lang="en-US" sz="1500" b="1" dirty="0">
                <a:solidFill>
                  <a:srgbClr val="92D050"/>
                </a:solidFill>
                <a:latin typeface="Gill Sans MT" panose="020B0502020104020203"/>
              </a:rPr>
              <a:t>Who your teacher is, grade in the course, how much of the course is completed and overdue assignments.</a:t>
            </a:r>
          </a:p>
        </p:txBody>
      </p:sp>
      <p:cxnSp>
        <p:nvCxnSpPr>
          <p:cNvPr id="21" name="Straight Arrow Connector 20">
            <a:extLst>
              <a:ext uri="{FF2B5EF4-FFF2-40B4-BE49-F238E27FC236}">
                <a16:creationId xmlns:a16="http://schemas.microsoft.com/office/drawing/2014/main" xmlns="" id="{662811ED-48C7-4BCA-8615-DC512F0FC253}"/>
              </a:ext>
            </a:extLst>
          </p:cNvPr>
          <p:cNvCxnSpPr>
            <a:cxnSpLocks/>
          </p:cNvCxnSpPr>
          <p:nvPr/>
        </p:nvCxnSpPr>
        <p:spPr>
          <a:xfrm>
            <a:off x="9145322" y="3654889"/>
            <a:ext cx="761273" cy="101198"/>
          </a:xfrm>
          <a:prstGeom prst="straightConnector1">
            <a:avLst/>
          </a:prstGeom>
          <a:noFill/>
          <a:ln w="76200" cap="flat" cmpd="sng" algn="ctr">
            <a:solidFill>
              <a:srgbClr val="92D050"/>
            </a:solidFill>
            <a:prstDash val="solid"/>
            <a:tailEnd type="triangle"/>
          </a:ln>
          <a:effectLst/>
        </p:spPr>
      </p:cxnSp>
      <p:sp>
        <p:nvSpPr>
          <p:cNvPr id="24" name="Rectangle 23">
            <a:extLst>
              <a:ext uri="{FF2B5EF4-FFF2-40B4-BE49-F238E27FC236}">
                <a16:creationId xmlns:a16="http://schemas.microsoft.com/office/drawing/2014/main" xmlns="" id="{9DEC19E0-4585-401C-BFBA-E5F9CB6366F8}"/>
              </a:ext>
            </a:extLst>
          </p:cNvPr>
          <p:cNvSpPr/>
          <p:nvPr/>
        </p:nvSpPr>
        <p:spPr>
          <a:xfrm>
            <a:off x="4857902" y="3281320"/>
            <a:ext cx="4256843" cy="517743"/>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52344957-70E7-4672-BAF0-88FE0164AC7A}"/>
              </a:ext>
            </a:extLst>
          </p:cNvPr>
          <p:cNvSpPr/>
          <p:nvPr/>
        </p:nvSpPr>
        <p:spPr>
          <a:xfrm>
            <a:off x="2668520" y="5270182"/>
            <a:ext cx="1968137" cy="688839"/>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xmlns="" id="{963233E3-8A07-408E-9C04-A8C7FCAA8E32}"/>
              </a:ext>
            </a:extLst>
          </p:cNvPr>
          <p:cNvCxnSpPr>
            <a:cxnSpLocks/>
          </p:cNvCxnSpPr>
          <p:nvPr/>
        </p:nvCxnSpPr>
        <p:spPr>
          <a:xfrm flipH="1">
            <a:off x="2070777" y="5911933"/>
            <a:ext cx="590690" cy="194763"/>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15654460-43E2-4BC4-80B0-9F04D3A74258}"/>
              </a:ext>
            </a:extLst>
          </p:cNvPr>
          <p:cNvSpPr/>
          <p:nvPr/>
        </p:nvSpPr>
        <p:spPr>
          <a:xfrm>
            <a:off x="342234" y="5329225"/>
            <a:ext cx="2069461" cy="1200329"/>
          </a:xfrm>
          <a:prstGeom prst="rect">
            <a:avLst/>
          </a:prstGeom>
        </p:spPr>
        <p:txBody>
          <a:bodyPr wrap="square">
            <a:spAutoFit/>
          </a:bodyPr>
          <a:lstStyle/>
          <a:p>
            <a:r>
              <a:rPr lang="en-US" b="1" dirty="0">
                <a:solidFill>
                  <a:srgbClr val="FFC000"/>
                </a:solidFill>
              </a:rPr>
              <a:t>Access email inbox, send email, contact your teachers.</a:t>
            </a:r>
          </a:p>
        </p:txBody>
      </p:sp>
      <p:sp>
        <p:nvSpPr>
          <p:cNvPr id="31" name="Rectangle 30">
            <a:extLst>
              <a:ext uri="{FF2B5EF4-FFF2-40B4-BE49-F238E27FC236}">
                <a16:creationId xmlns:a16="http://schemas.microsoft.com/office/drawing/2014/main" xmlns="" id="{97A96A09-95D6-4AB4-8D5A-9E59A7098183}"/>
              </a:ext>
            </a:extLst>
          </p:cNvPr>
          <p:cNvSpPr/>
          <p:nvPr/>
        </p:nvSpPr>
        <p:spPr>
          <a:xfrm>
            <a:off x="4837277" y="4793506"/>
            <a:ext cx="4256842" cy="188678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xmlns="" id="{F4DE39E1-CE9E-4EE2-A435-EAF57C19EDD0}"/>
              </a:ext>
            </a:extLst>
          </p:cNvPr>
          <p:cNvSpPr txBox="1"/>
          <p:nvPr/>
        </p:nvSpPr>
        <p:spPr>
          <a:xfrm flipH="1">
            <a:off x="9949059" y="5812239"/>
            <a:ext cx="2158892" cy="784830"/>
          </a:xfrm>
          <a:prstGeom prst="rect">
            <a:avLst/>
          </a:prstGeom>
          <a:noFill/>
        </p:spPr>
        <p:txBody>
          <a:bodyPr wrap="square" rtlCol="0">
            <a:spAutoFit/>
          </a:bodyPr>
          <a:lstStyle/>
          <a:p>
            <a:r>
              <a:rPr lang="en-US" sz="1500" b="1" dirty="0"/>
              <a:t>Important messages from your course teacher. Check DAILY.</a:t>
            </a:r>
          </a:p>
        </p:txBody>
      </p:sp>
      <p:cxnSp>
        <p:nvCxnSpPr>
          <p:cNvPr id="33" name="Straight Arrow Connector 32">
            <a:extLst>
              <a:ext uri="{FF2B5EF4-FFF2-40B4-BE49-F238E27FC236}">
                <a16:creationId xmlns:a16="http://schemas.microsoft.com/office/drawing/2014/main" xmlns="" id="{7877A620-12EA-4118-8868-7F4ED86EF333}"/>
              </a:ext>
            </a:extLst>
          </p:cNvPr>
          <p:cNvCxnSpPr>
            <a:cxnSpLocks/>
          </p:cNvCxnSpPr>
          <p:nvPr/>
        </p:nvCxnSpPr>
        <p:spPr>
          <a:xfrm flipV="1">
            <a:off x="9086978" y="6128065"/>
            <a:ext cx="880815" cy="40148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xmlns="" id="{CD8D758E-D0B9-4AE8-A0E3-90D3B306D9C6}"/>
              </a:ext>
            </a:extLst>
          </p:cNvPr>
          <p:cNvSpPr/>
          <p:nvPr/>
        </p:nvSpPr>
        <p:spPr>
          <a:xfrm>
            <a:off x="4837276" y="4009220"/>
            <a:ext cx="4277469" cy="57412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F056DDDF-E361-411C-A281-2BBFEF6EA883}"/>
              </a:ext>
            </a:extLst>
          </p:cNvPr>
          <p:cNvSpPr/>
          <p:nvPr/>
        </p:nvSpPr>
        <p:spPr>
          <a:xfrm>
            <a:off x="9972209" y="5043535"/>
            <a:ext cx="2112593" cy="615553"/>
          </a:xfrm>
          <a:prstGeom prst="rect">
            <a:avLst/>
          </a:prstGeom>
        </p:spPr>
        <p:txBody>
          <a:bodyPr wrap="square">
            <a:spAutoFit/>
          </a:bodyPr>
          <a:lstStyle/>
          <a:p>
            <a:r>
              <a:rPr lang="en-US" sz="1600" b="1" dirty="0">
                <a:solidFill>
                  <a:srgbClr val="C00000"/>
                </a:solidFill>
              </a:rPr>
              <a:t>LIVE Class Connects in BBC</a:t>
            </a:r>
            <a:r>
              <a:rPr lang="en-US" b="1" dirty="0">
                <a:solidFill>
                  <a:srgbClr val="C00000"/>
                </a:solidFill>
              </a:rPr>
              <a:t>.</a:t>
            </a:r>
          </a:p>
        </p:txBody>
      </p:sp>
      <p:cxnSp>
        <p:nvCxnSpPr>
          <p:cNvPr id="38" name="Straight Arrow Connector 37">
            <a:extLst>
              <a:ext uri="{FF2B5EF4-FFF2-40B4-BE49-F238E27FC236}">
                <a16:creationId xmlns:a16="http://schemas.microsoft.com/office/drawing/2014/main" xmlns="" id="{675CA5E5-75A5-4515-B69B-04D8E8752544}"/>
              </a:ext>
            </a:extLst>
          </p:cNvPr>
          <p:cNvCxnSpPr>
            <a:cxnSpLocks/>
          </p:cNvCxnSpPr>
          <p:nvPr/>
        </p:nvCxnSpPr>
        <p:spPr>
          <a:xfrm>
            <a:off x="9114745" y="4505401"/>
            <a:ext cx="791850" cy="72973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A1A07677-67C1-4927-BF07-BDA2D794B46E}"/>
              </a:ext>
            </a:extLst>
          </p:cNvPr>
          <p:cNvCxnSpPr>
            <a:cxnSpLocks/>
            <a:stCxn id="8" idx="1"/>
          </p:cNvCxnSpPr>
          <p:nvPr/>
        </p:nvCxnSpPr>
        <p:spPr>
          <a:xfrm flipH="1">
            <a:off x="2044361" y="1553411"/>
            <a:ext cx="544932" cy="44502"/>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62C0E6D2-C754-4C10-8959-D88BC52E6042}"/>
              </a:ext>
            </a:extLst>
          </p:cNvPr>
          <p:cNvCxnSpPr>
            <a:cxnSpLocks/>
          </p:cNvCxnSpPr>
          <p:nvPr/>
        </p:nvCxnSpPr>
        <p:spPr>
          <a:xfrm flipH="1" flipV="1">
            <a:off x="1816075" y="838897"/>
            <a:ext cx="4606650" cy="69712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8" name="Title 1">
            <a:extLst>
              <a:ext uri="{FF2B5EF4-FFF2-40B4-BE49-F238E27FC236}">
                <a16:creationId xmlns:a16="http://schemas.microsoft.com/office/drawing/2014/main" xmlns="" id="{3A7A1CD7-C26F-482B-8C4E-E4F35D3C0161}"/>
              </a:ext>
            </a:extLst>
          </p:cNvPr>
          <p:cNvSpPr txBox="1">
            <a:spLocks/>
          </p:cNvSpPr>
          <p:nvPr/>
        </p:nvSpPr>
        <p:spPr>
          <a:xfrm>
            <a:off x="2628550" y="151363"/>
            <a:ext cx="6486195" cy="772811"/>
          </a:xfrm>
          <a:prstGeom prst="rect">
            <a:avLst/>
          </a:prstGeom>
          <a:solidFill>
            <a:sysClr val="window" lastClr="FFFFFF"/>
          </a:solidFill>
          <a:ln w="31750" cap="sq">
            <a:solidFill>
              <a:srgbClr val="000000">
                <a:lumMod val="75000"/>
                <a:lumOff val="25000"/>
              </a:srgb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solidFill>
                  <a:srgbClr val="000000">
                    <a:lumMod val="85000"/>
                    <a:lumOff val="15000"/>
                  </a:srgbClr>
                </a:solidFill>
                <a:latin typeface="Gill Sans MT" panose="020B0502020104020203"/>
              </a:rPr>
              <a:t>Course Homepage</a:t>
            </a:r>
            <a:endParaRPr kumimoji="0" lang="en-US" sz="2800" b="0" i="0" u="none" strike="noStrike" kern="1200" cap="all" spc="200" normalizeH="0" baseline="0" noProof="0" dirty="0">
              <a:ln>
                <a:noFill/>
              </a:ln>
              <a:solidFill>
                <a:srgbClr val="000000">
                  <a:lumMod val="85000"/>
                  <a:lumOff val="15000"/>
                </a:srgbClr>
              </a:solidFill>
              <a:effectLst/>
              <a:uLnTx/>
              <a:uFillTx/>
              <a:latin typeface="Gill Sans MT" panose="020B0502020104020203"/>
              <a:ea typeface="+mj-ea"/>
              <a:cs typeface="+mj-cs"/>
            </a:endParaRPr>
          </a:p>
        </p:txBody>
      </p:sp>
      <p:cxnSp>
        <p:nvCxnSpPr>
          <p:cNvPr id="58" name="Straight Arrow Connector 57">
            <a:extLst>
              <a:ext uri="{FF2B5EF4-FFF2-40B4-BE49-F238E27FC236}">
                <a16:creationId xmlns:a16="http://schemas.microsoft.com/office/drawing/2014/main" xmlns="" id="{2C90BB14-F262-4A19-BEDC-06EACC5EE84C}"/>
              </a:ext>
            </a:extLst>
          </p:cNvPr>
          <p:cNvCxnSpPr>
            <a:stCxn id="4" idx="3"/>
          </p:cNvCxnSpPr>
          <p:nvPr/>
        </p:nvCxnSpPr>
        <p:spPr>
          <a:xfrm flipV="1">
            <a:off x="9145322" y="924174"/>
            <a:ext cx="785005" cy="61415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07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C6B986C-62B3-4478-AB84-52C4EFF1189F}"/>
              </a:ext>
            </a:extLst>
          </p:cNvPr>
          <p:cNvPicPr>
            <a:picLocks noChangeAspect="1"/>
          </p:cNvPicPr>
          <p:nvPr/>
        </p:nvPicPr>
        <p:blipFill>
          <a:blip r:embed="rId2"/>
          <a:stretch>
            <a:fillRect/>
          </a:stretch>
        </p:blipFill>
        <p:spPr>
          <a:xfrm>
            <a:off x="1219398" y="2727811"/>
            <a:ext cx="9753201" cy="2176944"/>
          </a:xfrm>
          <a:prstGeom prst="rect">
            <a:avLst/>
          </a:prstGeom>
        </p:spPr>
      </p:pic>
      <p:sp>
        <p:nvSpPr>
          <p:cNvPr id="3" name="Title 1">
            <a:extLst>
              <a:ext uri="{FF2B5EF4-FFF2-40B4-BE49-F238E27FC236}">
                <a16:creationId xmlns:a16="http://schemas.microsoft.com/office/drawing/2014/main" xmlns="" id="{7859D41F-9C3E-4FA9-A936-C4C14EB16893}"/>
              </a:ext>
            </a:extLst>
          </p:cNvPr>
          <p:cNvSpPr txBox="1">
            <a:spLocks/>
          </p:cNvSpPr>
          <p:nvPr/>
        </p:nvSpPr>
        <p:spPr>
          <a:xfrm>
            <a:off x="1833571" y="302083"/>
            <a:ext cx="7729728" cy="1188720"/>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t>What about these?</a:t>
            </a:r>
            <a:endParaRPr lang="en-US" dirty="0"/>
          </a:p>
        </p:txBody>
      </p:sp>
      <p:sp>
        <p:nvSpPr>
          <p:cNvPr id="4" name="Title 1">
            <a:extLst>
              <a:ext uri="{FF2B5EF4-FFF2-40B4-BE49-F238E27FC236}">
                <a16:creationId xmlns:a16="http://schemas.microsoft.com/office/drawing/2014/main" xmlns="" id="{0C168316-5376-4A56-8829-AB252DE53B56}"/>
              </a:ext>
            </a:extLst>
          </p:cNvPr>
          <p:cNvSpPr txBox="1">
            <a:spLocks/>
          </p:cNvSpPr>
          <p:nvPr/>
        </p:nvSpPr>
        <p:spPr>
          <a:xfrm>
            <a:off x="2231135" y="477633"/>
            <a:ext cx="7729728" cy="1188720"/>
          </a:xfrm>
          <a:prstGeom prst="rect">
            <a:avLst/>
          </a:prstGeom>
          <a:solidFill>
            <a:sysClr val="window" lastClr="FFFFFF"/>
          </a:solidFill>
          <a:ln w="31750" cap="sq">
            <a:solidFill>
              <a:srgbClr val="000000">
                <a:lumMod val="75000"/>
                <a:lumOff val="25000"/>
              </a:srgb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solidFill>
                  <a:srgbClr val="000000">
                    <a:lumMod val="85000"/>
                    <a:lumOff val="15000"/>
                  </a:srgbClr>
                </a:solidFill>
                <a:latin typeface="Gill Sans MT" panose="020B0502020104020203"/>
              </a:rPr>
              <a:t>Course Navigation Bar Links</a:t>
            </a:r>
            <a:endParaRPr kumimoji="0" lang="en-US" sz="2800" b="0" i="0" u="none" strike="noStrike" kern="1200" cap="all" spc="200" normalizeH="0" baseline="0" noProof="0" dirty="0">
              <a:ln>
                <a:noFill/>
              </a:ln>
              <a:solidFill>
                <a:srgbClr val="000000">
                  <a:lumMod val="85000"/>
                  <a:lumOff val="15000"/>
                </a:srgbClr>
              </a:solidFill>
              <a:effectLst/>
              <a:uLnTx/>
              <a:uFillTx/>
              <a:latin typeface="Gill Sans MT" panose="020B0502020104020203"/>
              <a:ea typeface="+mj-ea"/>
              <a:cs typeface="+mj-cs"/>
            </a:endParaRPr>
          </a:p>
        </p:txBody>
      </p:sp>
      <p:sp>
        <p:nvSpPr>
          <p:cNvPr id="5" name="TextBox 4">
            <a:extLst>
              <a:ext uri="{FF2B5EF4-FFF2-40B4-BE49-F238E27FC236}">
                <a16:creationId xmlns:a16="http://schemas.microsoft.com/office/drawing/2014/main" xmlns="" id="{452F9BB7-CE02-4DC0-8D38-4028464B0825}"/>
              </a:ext>
            </a:extLst>
          </p:cNvPr>
          <p:cNvSpPr txBox="1"/>
          <p:nvPr/>
        </p:nvSpPr>
        <p:spPr>
          <a:xfrm>
            <a:off x="351708" y="812426"/>
            <a:ext cx="1879427" cy="1754326"/>
          </a:xfrm>
          <a:prstGeom prst="rect">
            <a:avLst/>
          </a:prstGeom>
          <a:noFill/>
        </p:spPr>
        <p:txBody>
          <a:bodyPr wrap="square" rtlCol="0">
            <a:spAutoFit/>
          </a:bodyPr>
          <a:lstStyle/>
          <a:p>
            <a:r>
              <a:rPr lang="en-US" b="1" dirty="0">
                <a:solidFill>
                  <a:srgbClr val="00B0F0"/>
                </a:solidFill>
              </a:rPr>
              <a:t>CLASS HOME: The main page of the course where you get an overview of the course.</a:t>
            </a:r>
          </a:p>
        </p:txBody>
      </p:sp>
      <p:sp>
        <p:nvSpPr>
          <p:cNvPr id="6" name="Rectangle 5">
            <a:extLst>
              <a:ext uri="{FF2B5EF4-FFF2-40B4-BE49-F238E27FC236}">
                <a16:creationId xmlns:a16="http://schemas.microsoft.com/office/drawing/2014/main" xmlns="" id="{CF694E4D-C3CD-47CD-AD39-B36D92E374F2}"/>
              </a:ext>
            </a:extLst>
          </p:cNvPr>
          <p:cNvSpPr/>
          <p:nvPr/>
        </p:nvSpPr>
        <p:spPr>
          <a:xfrm>
            <a:off x="1417852" y="3754392"/>
            <a:ext cx="1304084" cy="44851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xmlns="" id="{06C747C6-2F60-4B15-B702-E4DD3BCA8F97}"/>
              </a:ext>
            </a:extLst>
          </p:cNvPr>
          <p:cNvCxnSpPr>
            <a:cxnSpLocks/>
          </p:cNvCxnSpPr>
          <p:nvPr/>
        </p:nvCxnSpPr>
        <p:spPr>
          <a:xfrm flipH="1" flipV="1">
            <a:off x="1177010" y="2566752"/>
            <a:ext cx="312122" cy="118764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0AEC6FBE-08D5-42BB-A7C2-B1E58B56360B}"/>
              </a:ext>
            </a:extLst>
          </p:cNvPr>
          <p:cNvSpPr/>
          <p:nvPr/>
        </p:nvSpPr>
        <p:spPr>
          <a:xfrm>
            <a:off x="2809349" y="3754391"/>
            <a:ext cx="624825" cy="448519"/>
          </a:xfrm>
          <a:prstGeom prst="rect">
            <a:avLst/>
          </a:prstGeom>
          <a:noFill/>
          <a:ln w="57150" cap="flat" cmpd="sng" algn="ctr">
            <a:solidFill>
              <a:srgbClr val="F6920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12" name="TextBox 11">
            <a:extLst>
              <a:ext uri="{FF2B5EF4-FFF2-40B4-BE49-F238E27FC236}">
                <a16:creationId xmlns:a16="http://schemas.microsoft.com/office/drawing/2014/main" xmlns="" id="{3189055E-74CF-41F8-8683-E908C3452A88}"/>
              </a:ext>
            </a:extLst>
          </p:cNvPr>
          <p:cNvSpPr txBox="1"/>
          <p:nvPr/>
        </p:nvSpPr>
        <p:spPr>
          <a:xfrm>
            <a:off x="469602" y="5078589"/>
            <a:ext cx="2339747" cy="1477328"/>
          </a:xfrm>
          <a:prstGeom prst="rect">
            <a:avLst/>
          </a:prstGeom>
          <a:noFill/>
        </p:spPr>
        <p:txBody>
          <a:bodyPr wrap="square" rtlCol="0">
            <a:spAutoFit/>
          </a:bodyPr>
          <a:lstStyle/>
          <a:p>
            <a:r>
              <a:rPr lang="en-US" b="1" dirty="0">
                <a:solidFill>
                  <a:srgbClr val="F69200">
                    <a:lumMod val="75000"/>
                  </a:srgbClr>
                </a:solidFill>
                <a:latin typeface="Gill Sans MT" panose="020B0502020104020203"/>
              </a:rPr>
              <a:t>PLAN: This is where you will find the best way to view your course plans. More to come later.</a:t>
            </a:r>
          </a:p>
        </p:txBody>
      </p:sp>
      <p:cxnSp>
        <p:nvCxnSpPr>
          <p:cNvPr id="14" name="Straight Arrow Connector 13">
            <a:extLst>
              <a:ext uri="{FF2B5EF4-FFF2-40B4-BE49-F238E27FC236}">
                <a16:creationId xmlns:a16="http://schemas.microsoft.com/office/drawing/2014/main" xmlns="" id="{AA8B84B6-5A51-4FCD-9ABA-5A05D5A6BB9C}"/>
              </a:ext>
            </a:extLst>
          </p:cNvPr>
          <p:cNvCxnSpPr>
            <a:cxnSpLocks/>
          </p:cNvCxnSpPr>
          <p:nvPr/>
        </p:nvCxnSpPr>
        <p:spPr>
          <a:xfrm flipH="1">
            <a:off x="2328530" y="4201942"/>
            <a:ext cx="639563" cy="990463"/>
          </a:xfrm>
          <a:prstGeom prst="straightConnector1">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FBF9D82F-9E5C-4F84-9DE9-56A6812FBC73}"/>
              </a:ext>
            </a:extLst>
          </p:cNvPr>
          <p:cNvSpPr txBox="1"/>
          <p:nvPr/>
        </p:nvSpPr>
        <p:spPr>
          <a:xfrm>
            <a:off x="2328530" y="1783177"/>
            <a:ext cx="3238293" cy="923330"/>
          </a:xfrm>
          <a:prstGeom prst="rect">
            <a:avLst/>
          </a:prstGeom>
          <a:noFill/>
        </p:spPr>
        <p:txBody>
          <a:bodyPr wrap="square" rtlCol="0">
            <a:spAutoFit/>
          </a:bodyPr>
          <a:lstStyle/>
          <a:p>
            <a:r>
              <a:rPr lang="en-US" b="1" dirty="0">
                <a:solidFill>
                  <a:srgbClr val="00B050"/>
                </a:solidFill>
              </a:rPr>
              <a:t>CONTENT: This is where you will find the coursework (Units/ Lessons) to complete.</a:t>
            </a:r>
          </a:p>
        </p:txBody>
      </p:sp>
      <p:sp>
        <p:nvSpPr>
          <p:cNvPr id="19" name="Rectangle 18">
            <a:extLst>
              <a:ext uri="{FF2B5EF4-FFF2-40B4-BE49-F238E27FC236}">
                <a16:creationId xmlns:a16="http://schemas.microsoft.com/office/drawing/2014/main" xmlns="" id="{7415C990-7E2F-409B-8CF6-1C66941026FE}"/>
              </a:ext>
            </a:extLst>
          </p:cNvPr>
          <p:cNvSpPr/>
          <p:nvPr/>
        </p:nvSpPr>
        <p:spPr>
          <a:xfrm>
            <a:off x="3517998" y="3754391"/>
            <a:ext cx="915779" cy="44755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xmlns="" id="{BF2BF2B1-5190-4680-B9CD-29717B86128D}"/>
              </a:ext>
            </a:extLst>
          </p:cNvPr>
          <p:cNvCxnSpPr>
            <a:cxnSpLocks/>
            <a:stCxn id="19" idx="0"/>
          </p:cNvCxnSpPr>
          <p:nvPr/>
        </p:nvCxnSpPr>
        <p:spPr>
          <a:xfrm flipH="1" flipV="1">
            <a:off x="3785191" y="2658140"/>
            <a:ext cx="190697" cy="109625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D5D53DEC-CBF9-4C83-A0C4-A6795206E411}"/>
              </a:ext>
            </a:extLst>
          </p:cNvPr>
          <p:cNvSpPr/>
          <p:nvPr/>
        </p:nvSpPr>
        <p:spPr>
          <a:xfrm>
            <a:off x="4526986" y="3754391"/>
            <a:ext cx="970046" cy="447551"/>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FFF0CB5-4EF7-4AB7-A530-865E20831489}"/>
              </a:ext>
            </a:extLst>
          </p:cNvPr>
          <p:cNvSpPr/>
          <p:nvPr/>
        </p:nvSpPr>
        <p:spPr>
          <a:xfrm>
            <a:off x="3357112" y="5078589"/>
            <a:ext cx="2139920" cy="1477328"/>
          </a:xfrm>
          <a:prstGeom prst="rect">
            <a:avLst/>
          </a:prstGeom>
        </p:spPr>
        <p:txBody>
          <a:bodyPr wrap="square">
            <a:spAutoFit/>
          </a:bodyPr>
          <a:lstStyle/>
          <a:p>
            <a:r>
              <a:rPr lang="en-US" b="1" dirty="0">
                <a:solidFill>
                  <a:srgbClr val="7030A0"/>
                </a:solidFill>
              </a:rPr>
              <a:t>PROGRESS:  Check your student’s progress here. There are multiple views to look at.</a:t>
            </a:r>
          </a:p>
        </p:txBody>
      </p:sp>
      <p:cxnSp>
        <p:nvCxnSpPr>
          <p:cNvPr id="27" name="Straight Arrow Connector 26">
            <a:extLst>
              <a:ext uri="{FF2B5EF4-FFF2-40B4-BE49-F238E27FC236}">
                <a16:creationId xmlns:a16="http://schemas.microsoft.com/office/drawing/2014/main" xmlns="" id="{1DA155B3-4470-4E29-8958-15B59470E3F6}"/>
              </a:ext>
            </a:extLst>
          </p:cNvPr>
          <p:cNvCxnSpPr>
            <a:cxnSpLocks/>
            <a:endCxn id="25" idx="0"/>
          </p:cNvCxnSpPr>
          <p:nvPr/>
        </p:nvCxnSpPr>
        <p:spPr>
          <a:xfrm flipH="1">
            <a:off x="4427072" y="4201942"/>
            <a:ext cx="315050" cy="876647"/>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xmlns="" id="{ADEF555E-B4AD-42AB-86F4-10E44DBAD0B9}"/>
              </a:ext>
            </a:extLst>
          </p:cNvPr>
          <p:cNvSpPr/>
          <p:nvPr/>
        </p:nvSpPr>
        <p:spPr>
          <a:xfrm>
            <a:off x="5591501" y="3753293"/>
            <a:ext cx="819932" cy="44864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1B6A48CD-D4BE-43C4-80EA-BB434A625439}"/>
              </a:ext>
            </a:extLst>
          </p:cNvPr>
          <p:cNvSpPr/>
          <p:nvPr/>
        </p:nvSpPr>
        <p:spPr>
          <a:xfrm>
            <a:off x="5622306" y="1827412"/>
            <a:ext cx="4032057" cy="1200329"/>
          </a:xfrm>
          <a:prstGeom prst="rect">
            <a:avLst/>
          </a:prstGeom>
        </p:spPr>
        <p:txBody>
          <a:bodyPr wrap="square">
            <a:spAutoFit/>
          </a:bodyPr>
          <a:lstStyle/>
          <a:p>
            <a:r>
              <a:rPr lang="en-US" b="1" dirty="0">
                <a:solidFill>
                  <a:srgbClr val="FFC000"/>
                </a:solidFill>
              </a:rPr>
              <a:t>GRADES: This is where you will find the grades from assignments completed or ZEROS entered on Mondays for missing assignments.</a:t>
            </a:r>
          </a:p>
        </p:txBody>
      </p:sp>
      <p:cxnSp>
        <p:nvCxnSpPr>
          <p:cNvPr id="34" name="Straight Arrow Connector 33">
            <a:extLst>
              <a:ext uri="{FF2B5EF4-FFF2-40B4-BE49-F238E27FC236}">
                <a16:creationId xmlns:a16="http://schemas.microsoft.com/office/drawing/2014/main" xmlns="" id="{3C6DFC66-BB52-4102-941D-A7A132BFA62D}"/>
              </a:ext>
            </a:extLst>
          </p:cNvPr>
          <p:cNvCxnSpPr>
            <a:stCxn id="31" idx="0"/>
          </p:cNvCxnSpPr>
          <p:nvPr/>
        </p:nvCxnSpPr>
        <p:spPr>
          <a:xfrm flipV="1">
            <a:off x="6001467" y="3027741"/>
            <a:ext cx="271742" cy="725552"/>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xmlns="" id="{D9C2D151-A8A7-4E16-920E-5662134AB6E4}"/>
              </a:ext>
            </a:extLst>
          </p:cNvPr>
          <p:cNvSpPr/>
          <p:nvPr/>
        </p:nvSpPr>
        <p:spPr>
          <a:xfrm>
            <a:off x="6044795" y="5053074"/>
            <a:ext cx="2687685" cy="1754326"/>
          </a:xfrm>
          <a:prstGeom prst="rect">
            <a:avLst/>
          </a:prstGeom>
        </p:spPr>
        <p:txBody>
          <a:bodyPr wrap="square">
            <a:spAutoFit/>
          </a:bodyPr>
          <a:lstStyle/>
          <a:p>
            <a:r>
              <a:rPr lang="en-US" b="1" dirty="0">
                <a:solidFill>
                  <a:schemeClr val="accent6">
                    <a:lumMod val="60000"/>
                    <a:lumOff val="40000"/>
                  </a:schemeClr>
                </a:solidFill>
              </a:rPr>
              <a:t>TOOLS:  Check to see that the Teacher Graded Assignments have been submitted, Discussions have been completed, and more.</a:t>
            </a:r>
          </a:p>
        </p:txBody>
      </p:sp>
      <p:sp>
        <p:nvSpPr>
          <p:cNvPr id="36" name="Rectangle 35">
            <a:extLst>
              <a:ext uri="{FF2B5EF4-FFF2-40B4-BE49-F238E27FC236}">
                <a16:creationId xmlns:a16="http://schemas.microsoft.com/office/drawing/2014/main" xmlns="" id="{C71E22AA-7DF1-443E-A406-62D1B6E0ED6B}"/>
              </a:ext>
            </a:extLst>
          </p:cNvPr>
          <p:cNvSpPr/>
          <p:nvPr/>
        </p:nvSpPr>
        <p:spPr>
          <a:xfrm>
            <a:off x="6527509" y="3753294"/>
            <a:ext cx="922371" cy="448648"/>
          </a:xfrm>
          <a:prstGeom prst="rect">
            <a:avLst/>
          </a:prstGeom>
          <a:no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xmlns="" id="{8E10BB01-7978-41F4-B739-1C21DF7AA549}"/>
              </a:ext>
            </a:extLst>
          </p:cNvPr>
          <p:cNvCxnSpPr>
            <a:cxnSpLocks/>
            <a:stCxn id="36" idx="2"/>
          </p:cNvCxnSpPr>
          <p:nvPr/>
        </p:nvCxnSpPr>
        <p:spPr>
          <a:xfrm>
            <a:off x="6988695" y="4201942"/>
            <a:ext cx="113854" cy="863872"/>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xmlns="" id="{9E39F3A1-0AF3-4FA5-9395-85FF6F3A3653}"/>
              </a:ext>
            </a:extLst>
          </p:cNvPr>
          <p:cNvSpPr/>
          <p:nvPr/>
        </p:nvSpPr>
        <p:spPr>
          <a:xfrm>
            <a:off x="10308064" y="2883057"/>
            <a:ext cx="664535" cy="54594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xmlns="" id="{8128FEE9-3EB4-4367-8F63-B8CD63CB5F0B}"/>
              </a:ext>
            </a:extLst>
          </p:cNvPr>
          <p:cNvSpPr txBox="1"/>
          <p:nvPr/>
        </p:nvSpPr>
        <p:spPr>
          <a:xfrm>
            <a:off x="11088675" y="3455659"/>
            <a:ext cx="959639" cy="1077218"/>
          </a:xfrm>
          <a:prstGeom prst="rect">
            <a:avLst/>
          </a:prstGeom>
          <a:noFill/>
        </p:spPr>
        <p:txBody>
          <a:bodyPr wrap="square" rtlCol="0">
            <a:spAutoFit/>
          </a:bodyPr>
          <a:lstStyle/>
          <a:p>
            <a:r>
              <a:rPr lang="en-US" sz="1600" b="1" dirty="0">
                <a:solidFill>
                  <a:srgbClr val="C00000"/>
                </a:solidFill>
                <a:latin typeface="Gill Sans MT" panose="020B0502020104020203"/>
              </a:rPr>
              <a:t>Click here to change courses</a:t>
            </a:r>
            <a:r>
              <a:rPr lang="en-US" sz="1600" b="1" dirty="0">
                <a:solidFill>
                  <a:srgbClr val="00B050"/>
                </a:solidFill>
                <a:latin typeface="Gill Sans MT" panose="020B0502020104020203"/>
              </a:rPr>
              <a:t>.</a:t>
            </a:r>
          </a:p>
        </p:txBody>
      </p:sp>
      <p:cxnSp>
        <p:nvCxnSpPr>
          <p:cNvPr id="42" name="Straight Arrow Connector 41">
            <a:extLst>
              <a:ext uri="{FF2B5EF4-FFF2-40B4-BE49-F238E27FC236}">
                <a16:creationId xmlns:a16="http://schemas.microsoft.com/office/drawing/2014/main" xmlns="" id="{5DA26502-880E-4380-84E4-30D881EA80C4}"/>
              </a:ext>
            </a:extLst>
          </p:cNvPr>
          <p:cNvCxnSpPr>
            <a:cxnSpLocks/>
          </p:cNvCxnSpPr>
          <p:nvPr/>
        </p:nvCxnSpPr>
        <p:spPr>
          <a:xfrm>
            <a:off x="10954655" y="2883057"/>
            <a:ext cx="397105" cy="56724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xmlns="" id="{6B2EFFFF-AF64-467E-B336-B7C74F2D55A7}"/>
              </a:ext>
            </a:extLst>
          </p:cNvPr>
          <p:cNvSpPr/>
          <p:nvPr/>
        </p:nvSpPr>
        <p:spPr>
          <a:xfrm>
            <a:off x="10093156" y="299875"/>
            <a:ext cx="2035107" cy="1938992"/>
          </a:xfrm>
          <a:prstGeom prst="rect">
            <a:avLst/>
          </a:prstGeom>
        </p:spPr>
        <p:txBody>
          <a:bodyPr wrap="square">
            <a:spAutoFit/>
          </a:bodyPr>
          <a:lstStyle/>
          <a:p>
            <a:r>
              <a:rPr lang="en-US" sz="1500" b="1" dirty="0">
                <a:solidFill>
                  <a:srgbClr val="0070C0"/>
                </a:solidFill>
              </a:rPr>
              <a:t>FEEDBACK:  K12 welcomes your feedback on our curriculum - your comments and suggestions will help us improve our program. </a:t>
            </a:r>
          </a:p>
        </p:txBody>
      </p:sp>
      <p:sp>
        <p:nvSpPr>
          <p:cNvPr id="47" name="Rectangle 46">
            <a:extLst>
              <a:ext uri="{FF2B5EF4-FFF2-40B4-BE49-F238E27FC236}">
                <a16:creationId xmlns:a16="http://schemas.microsoft.com/office/drawing/2014/main" xmlns="" id="{79CE6068-B577-44BC-9535-4474168BAEFD}"/>
              </a:ext>
            </a:extLst>
          </p:cNvPr>
          <p:cNvSpPr/>
          <p:nvPr/>
        </p:nvSpPr>
        <p:spPr>
          <a:xfrm>
            <a:off x="7527851" y="3753293"/>
            <a:ext cx="1066361" cy="44864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xmlns="" id="{1323DBA1-ADF1-41F1-AC26-CD651016C3B7}"/>
              </a:ext>
            </a:extLst>
          </p:cNvPr>
          <p:cNvCxnSpPr>
            <a:cxnSpLocks/>
          </p:cNvCxnSpPr>
          <p:nvPr/>
        </p:nvCxnSpPr>
        <p:spPr>
          <a:xfrm flipV="1">
            <a:off x="8463516" y="2238867"/>
            <a:ext cx="1629640" cy="1514426"/>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xmlns="" id="{8536C647-4772-4247-B02D-B65C97247DBB}"/>
              </a:ext>
            </a:extLst>
          </p:cNvPr>
          <p:cNvSpPr/>
          <p:nvPr/>
        </p:nvSpPr>
        <p:spPr>
          <a:xfrm>
            <a:off x="8672183" y="3755833"/>
            <a:ext cx="658431" cy="44610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9D2059DA-BC27-47B0-9FF0-BFE0EA522CB8}"/>
              </a:ext>
            </a:extLst>
          </p:cNvPr>
          <p:cNvSpPr txBox="1"/>
          <p:nvPr/>
        </p:nvSpPr>
        <p:spPr>
          <a:xfrm>
            <a:off x="9278336" y="5053074"/>
            <a:ext cx="2353683" cy="1754326"/>
          </a:xfrm>
          <a:prstGeom prst="rect">
            <a:avLst/>
          </a:prstGeom>
          <a:noFill/>
        </p:spPr>
        <p:txBody>
          <a:bodyPr wrap="square" rtlCol="0">
            <a:spAutoFit/>
          </a:bodyPr>
          <a:lstStyle/>
          <a:p>
            <a:r>
              <a:rPr lang="en-US" b="1" dirty="0">
                <a:solidFill>
                  <a:srgbClr val="92D050"/>
                </a:solidFill>
              </a:rPr>
              <a:t>HELP:  Click here for helpful links for both student and  Learning Coach and for Customer Support info.</a:t>
            </a:r>
          </a:p>
        </p:txBody>
      </p:sp>
      <p:cxnSp>
        <p:nvCxnSpPr>
          <p:cNvPr id="55" name="Straight Arrow Connector 54">
            <a:extLst>
              <a:ext uri="{FF2B5EF4-FFF2-40B4-BE49-F238E27FC236}">
                <a16:creationId xmlns:a16="http://schemas.microsoft.com/office/drawing/2014/main" xmlns="" id="{910AF32F-59AF-409C-ACD9-DF1DF7341898}"/>
              </a:ext>
            </a:extLst>
          </p:cNvPr>
          <p:cNvCxnSpPr/>
          <p:nvPr/>
        </p:nvCxnSpPr>
        <p:spPr>
          <a:xfrm>
            <a:off x="9144000" y="4201941"/>
            <a:ext cx="419299" cy="851133"/>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038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1B13438-CF3C-445B-9E28-B3C7873DC2F4}"/>
              </a:ext>
            </a:extLst>
          </p:cNvPr>
          <p:cNvPicPr>
            <a:picLocks noChangeAspect="1"/>
          </p:cNvPicPr>
          <p:nvPr/>
        </p:nvPicPr>
        <p:blipFill>
          <a:blip r:embed="rId2"/>
          <a:stretch>
            <a:fillRect/>
          </a:stretch>
        </p:blipFill>
        <p:spPr>
          <a:xfrm>
            <a:off x="2079584" y="1297628"/>
            <a:ext cx="8032831" cy="5214879"/>
          </a:xfrm>
          <a:prstGeom prst="rect">
            <a:avLst/>
          </a:prstGeom>
        </p:spPr>
      </p:pic>
      <p:sp>
        <p:nvSpPr>
          <p:cNvPr id="3" name="Rectangle 2">
            <a:extLst>
              <a:ext uri="{FF2B5EF4-FFF2-40B4-BE49-F238E27FC236}">
                <a16:creationId xmlns:a16="http://schemas.microsoft.com/office/drawing/2014/main" xmlns="" id="{BEDADD7F-7A61-4A19-AE82-55493778E21A}"/>
              </a:ext>
            </a:extLst>
          </p:cNvPr>
          <p:cNvSpPr/>
          <p:nvPr/>
        </p:nvSpPr>
        <p:spPr>
          <a:xfrm>
            <a:off x="2812649" y="1724629"/>
            <a:ext cx="393540" cy="43983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AE1AAA49-A93F-4E47-9293-75722C4FFB2E}"/>
              </a:ext>
            </a:extLst>
          </p:cNvPr>
          <p:cNvSpPr txBox="1">
            <a:spLocks/>
          </p:cNvSpPr>
          <p:nvPr/>
        </p:nvSpPr>
        <p:spPr>
          <a:xfrm>
            <a:off x="2231136" y="170425"/>
            <a:ext cx="7729728" cy="1188720"/>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t>Course Plan View</a:t>
            </a:r>
            <a:endParaRPr lang="en-US" dirty="0"/>
          </a:p>
        </p:txBody>
      </p:sp>
      <p:sp>
        <p:nvSpPr>
          <p:cNvPr id="5" name="Title 1">
            <a:extLst>
              <a:ext uri="{FF2B5EF4-FFF2-40B4-BE49-F238E27FC236}">
                <a16:creationId xmlns:a16="http://schemas.microsoft.com/office/drawing/2014/main" xmlns="" id="{E7FE8BAB-0B2B-49CC-B9D0-2C775F0EA409}"/>
              </a:ext>
            </a:extLst>
          </p:cNvPr>
          <p:cNvSpPr txBox="1">
            <a:spLocks/>
          </p:cNvSpPr>
          <p:nvPr/>
        </p:nvSpPr>
        <p:spPr>
          <a:xfrm>
            <a:off x="2231135" y="314967"/>
            <a:ext cx="7729728" cy="799919"/>
          </a:xfrm>
          <a:prstGeom prst="rect">
            <a:avLst/>
          </a:prstGeom>
          <a:solidFill>
            <a:sysClr val="window" lastClr="FFFFFF"/>
          </a:solidFill>
          <a:ln w="31750" cap="sq">
            <a:solidFill>
              <a:srgbClr val="000000">
                <a:lumMod val="75000"/>
                <a:lumOff val="25000"/>
              </a:srgb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all" spc="200" normalizeH="0" baseline="0" noProof="0">
                <a:ln>
                  <a:noFill/>
                </a:ln>
                <a:solidFill>
                  <a:srgbClr val="000000">
                    <a:lumMod val="85000"/>
                    <a:lumOff val="15000"/>
                  </a:srgbClr>
                </a:solidFill>
                <a:effectLst/>
                <a:uLnTx/>
                <a:uFillTx/>
                <a:latin typeface="Gill Sans MT" panose="020B0502020104020203"/>
                <a:ea typeface="+mj-ea"/>
                <a:cs typeface="+mj-cs"/>
              </a:rPr>
              <a:t>Course Plan View</a:t>
            </a:r>
            <a:endParaRPr kumimoji="0" lang="en-US" sz="2800" b="0" i="0" u="none" strike="noStrike" kern="1200" cap="all" spc="200" normalizeH="0" baseline="0" noProof="0" dirty="0">
              <a:ln>
                <a:noFill/>
              </a:ln>
              <a:solidFill>
                <a:srgbClr val="000000">
                  <a:lumMod val="85000"/>
                  <a:lumOff val="15000"/>
                </a:srgbClr>
              </a:solidFill>
              <a:effectLst/>
              <a:uLnTx/>
              <a:uFillTx/>
              <a:latin typeface="Gill Sans MT" panose="020B0502020104020203"/>
              <a:ea typeface="+mj-ea"/>
              <a:cs typeface="+mj-cs"/>
            </a:endParaRPr>
          </a:p>
        </p:txBody>
      </p:sp>
      <p:sp>
        <p:nvSpPr>
          <p:cNvPr id="6" name="Rectangle 5">
            <a:extLst>
              <a:ext uri="{FF2B5EF4-FFF2-40B4-BE49-F238E27FC236}">
                <a16:creationId xmlns:a16="http://schemas.microsoft.com/office/drawing/2014/main" xmlns="" id="{8F5C31C4-8995-4178-8A8D-139B3FCE408D}"/>
              </a:ext>
            </a:extLst>
          </p:cNvPr>
          <p:cNvSpPr/>
          <p:nvPr/>
        </p:nvSpPr>
        <p:spPr>
          <a:xfrm>
            <a:off x="2079584" y="2148992"/>
            <a:ext cx="3008243" cy="35780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xmlns="" id="{3028B64E-ACC0-48DB-9D2F-6F8437EBFF93}"/>
              </a:ext>
            </a:extLst>
          </p:cNvPr>
          <p:cNvCxnSpPr>
            <a:cxnSpLocks/>
          </p:cNvCxnSpPr>
          <p:nvPr/>
        </p:nvCxnSpPr>
        <p:spPr>
          <a:xfrm flipH="1" flipV="1">
            <a:off x="1562350" y="2076970"/>
            <a:ext cx="517234" cy="431183"/>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6EE12F3E-A711-4BD8-B34A-6843B61000C6}"/>
              </a:ext>
            </a:extLst>
          </p:cNvPr>
          <p:cNvSpPr txBox="1"/>
          <p:nvPr/>
        </p:nvSpPr>
        <p:spPr>
          <a:xfrm>
            <a:off x="172072" y="314967"/>
            <a:ext cx="1853703" cy="1754326"/>
          </a:xfrm>
          <a:prstGeom prst="rect">
            <a:avLst/>
          </a:prstGeom>
          <a:noFill/>
        </p:spPr>
        <p:txBody>
          <a:bodyPr wrap="square" rtlCol="0">
            <a:spAutoFit/>
          </a:bodyPr>
          <a:lstStyle/>
          <a:p>
            <a:r>
              <a:rPr lang="en-US" b="1" dirty="0">
                <a:solidFill>
                  <a:schemeClr val="accent1">
                    <a:lumMod val="75000"/>
                  </a:schemeClr>
                </a:solidFill>
              </a:rPr>
              <a:t>Different views to see the course plan. Choose your favorite. Mine is the monthly view.</a:t>
            </a:r>
          </a:p>
        </p:txBody>
      </p:sp>
      <p:pic>
        <p:nvPicPr>
          <p:cNvPr id="10" name="Picture 9">
            <a:extLst>
              <a:ext uri="{FF2B5EF4-FFF2-40B4-BE49-F238E27FC236}">
                <a16:creationId xmlns:a16="http://schemas.microsoft.com/office/drawing/2014/main" xmlns="" id="{5D4DD26E-77F0-446B-93F0-51CE19E48647}"/>
              </a:ext>
            </a:extLst>
          </p:cNvPr>
          <p:cNvPicPr>
            <a:picLocks noChangeAspect="1"/>
          </p:cNvPicPr>
          <p:nvPr/>
        </p:nvPicPr>
        <p:blipFill>
          <a:blip r:embed="rId3"/>
          <a:stretch>
            <a:fillRect/>
          </a:stretch>
        </p:blipFill>
        <p:spPr>
          <a:xfrm>
            <a:off x="2082428" y="3468403"/>
            <a:ext cx="5488009" cy="2943972"/>
          </a:xfrm>
          <a:prstGeom prst="rect">
            <a:avLst/>
          </a:prstGeom>
        </p:spPr>
      </p:pic>
      <p:sp>
        <p:nvSpPr>
          <p:cNvPr id="11" name="TextBox 10">
            <a:extLst>
              <a:ext uri="{FF2B5EF4-FFF2-40B4-BE49-F238E27FC236}">
                <a16:creationId xmlns:a16="http://schemas.microsoft.com/office/drawing/2014/main" xmlns="" id="{C92FB53C-698A-4004-AEDC-22507A58EC79}"/>
              </a:ext>
            </a:extLst>
          </p:cNvPr>
          <p:cNvSpPr txBox="1"/>
          <p:nvPr/>
        </p:nvSpPr>
        <p:spPr>
          <a:xfrm>
            <a:off x="172072" y="3278814"/>
            <a:ext cx="1853703" cy="3416320"/>
          </a:xfrm>
          <a:prstGeom prst="rect">
            <a:avLst/>
          </a:prstGeom>
          <a:noFill/>
        </p:spPr>
        <p:txBody>
          <a:bodyPr wrap="square" rtlCol="0">
            <a:spAutoFit/>
          </a:bodyPr>
          <a:lstStyle/>
          <a:p>
            <a:r>
              <a:rPr lang="en-US" b="1" dirty="0"/>
              <a:t>Here is where you find what assignments are due each day. You can hover or click the assignment and see what the unit/lesson number is and if it is due by a specific time. </a:t>
            </a:r>
          </a:p>
        </p:txBody>
      </p:sp>
      <p:sp>
        <p:nvSpPr>
          <p:cNvPr id="12" name="Rectangle 11">
            <a:extLst>
              <a:ext uri="{FF2B5EF4-FFF2-40B4-BE49-F238E27FC236}">
                <a16:creationId xmlns:a16="http://schemas.microsoft.com/office/drawing/2014/main" xmlns="" id="{4B0BC526-0B62-41D5-AF40-5A76E66611FC}"/>
              </a:ext>
            </a:extLst>
          </p:cNvPr>
          <p:cNvSpPr/>
          <p:nvPr/>
        </p:nvSpPr>
        <p:spPr>
          <a:xfrm>
            <a:off x="2669225" y="3478351"/>
            <a:ext cx="4298733" cy="2934024"/>
          </a:xfrm>
          <a:prstGeom prst="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xmlns="" id="{1D4F94D0-4652-49B4-9F8A-3B26193B0DE7}"/>
              </a:ext>
            </a:extLst>
          </p:cNvPr>
          <p:cNvCxnSpPr>
            <a:cxnSpLocks/>
          </p:cNvCxnSpPr>
          <p:nvPr/>
        </p:nvCxnSpPr>
        <p:spPr>
          <a:xfrm flipH="1" flipV="1">
            <a:off x="1820967" y="5382228"/>
            <a:ext cx="854210" cy="94559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AE78766D-5D7A-4BB7-9200-AF1B537AE207}"/>
              </a:ext>
            </a:extLst>
          </p:cNvPr>
          <p:cNvSpPr/>
          <p:nvPr/>
        </p:nvSpPr>
        <p:spPr>
          <a:xfrm>
            <a:off x="4826431" y="2670606"/>
            <a:ext cx="2744005" cy="357807"/>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xmlns="" id="{2EB23ED2-1E3D-4280-A097-59CDF3D63908}"/>
              </a:ext>
            </a:extLst>
          </p:cNvPr>
          <p:cNvCxnSpPr>
            <a:cxnSpLocks/>
          </p:cNvCxnSpPr>
          <p:nvPr/>
        </p:nvCxnSpPr>
        <p:spPr>
          <a:xfrm>
            <a:off x="7570436" y="3028413"/>
            <a:ext cx="2746847" cy="1958561"/>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20E3CA33-B839-4464-A427-0E5B61C151D0}"/>
              </a:ext>
            </a:extLst>
          </p:cNvPr>
          <p:cNvSpPr txBox="1"/>
          <p:nvPr/>
        </p:nvSpPr>
        <p:spPr>
          <a:xfrm>
            <a:off x="10267038" y="4940389"/>
            <a:ext cx="1752091" cy="1754326"/>
          </a:xfrm>
          <a:prstGeom prst="rect">
            <a:avLst/>
          </a:prstGeom>
          <a:noFill/>
        </p:spPr>
        <p:txBody>
          <a:bodyPr wrap="square" rtlCol="0">
            <a:spAutoFit/>
          </a:bodyPr>
          <a:lstStyle/>
          <a:p>
            <a:r>
              <a:rPr lang="en-US" b="1" dirty="0">
                <a:solidFill>
                  <a:srgbClr val="0070C0"/>
                </a:solidFill>
              </a:rPr>
              <a:t>Change courses here to keep from having to go all the way back to the Homepage. </a:t>
            </a:r>
          </a:p>
        </p:txBody>
      </p:sp>
      <p:sp>
        <p:nvSpPr>
          <p:cNvPr id="20" name="Rectangle 19">
            <a:extLst>
              <a:ext uri="{FF2B5EF4-FFF2-40B4-BE49-F238E27FC236}">
                <a16:creationId xmlns:a16="http://schemas.microsoft.com/office/drawing/2014/main" xmlns="" id="{4B917C4A-7BC5-458A-8AB1-635662DBDD68}"/>
              </a:ext>
            </a:extLst>
          </p:cNvPr>
          <p:cNvSpPr/>
          <p:nvPr/>
        </p:nvSpPr>
        <p:spPr>
          <a:xfrm>
            <a:off x="7438831" y="2135971"/>
            <a:ext cx="607838" cy="357807"/>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xmlns="" id="{32B568FA-AB09-4FDB-BC30-8F3A1144A9E2}"/>
              </a:ext>
            </a:extLst>
          </p:cNvPr>
          <p:cNvCxnSpPr>
            <a:cxnSpLocks/>
          </p:cNvCxnSpPr>
          <p:nvPr/>
        </p:nvCxnSpPr>
        <p:spPr>
          <a:xfrm flipV="1">
            <a:off x="8046669" y="1675947"/>
            <a:ext cx="2119555" cy="544377"/>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4D52D374-49AB-43AB-981E-E3C70DE9C0DF}"/>
              </a:ext>
            </a:extLst>
          </p:cNvPr>
          <p:cNvSpPr txBox="1"/>
          <p:nvPr/>
        </p:nvSpPr>
        <p:spPr>
          <a:xfrm>
            <a:off x="10267037" y="163833"/>
            <a:ext cx="1752092" cy="3970318"/>
          </a:xfrm>
          <a:prstGeom prst="rect">
            <a:avLst/>
          </a:prstGeom>
          <a:noFill/>
        </p:spPr>
        <p:txBody>
          <a:bodyPr wrap="square" rtlCol="0">
            <a:spAutoFit/>
          </a:bodyPr>
          <a:lstStyle/>
          <a:p>
            <a:r>
              <a:rPr lang="en-US" b="1" dirty="0">
                <a:solidFill>
                  <a:schemeClr val="accent6">
                    <a:lumMod val="75000"/>
                  </a:schemeClr>
                </a:solidFill>
              </a:rPr>
              <a:t>You can print the view you prefer and have a checklist for the student to follow. Once a lesson/ assignment is completed, the student can mark it off the printed copy to make sure it is all completed. </a:t>
            </a:r>
          </a:p>
        </p:txBody>
      </p:sp>
      <p:cxnSp>
        <p:nvCxnSpPr>
          <p:cNvPr id="26" name="Straight Arrow Connector 25">
            <a:extLst>
              <a:ext uri="{FF2B5EF4-FFF2-40B4-BE49-F238E27FC236}">
                <a16:creationId xmlns:a16="http://schemas.microsoft.com/office/drawing/2014/main" xmlns="" id="{51560A5D-B790-4DAC-AFC5-4D9E778728AB}"/>
              </a:ext>
            </a:extLst>
          </p:cNvPr>
          <p:cNvCxnSpPr>
            <a:cxnSpLocks/>
          </p:cNvCxnSpPr>
          <p:nvPr/>
        </p:nvCxnSpPr>
        <p:spPr>
          <a:xfrm flipV="1">
            <a:off x="3206189" y="925033"/>
            <a:ext cx="939143" cy="799596"/>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670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8471D-F95E-4198-B48C-675F614CDC0C}"/>
              </a:ext>
            </a:extLst>
          </p:cNvPr>
          <p:cNvSpPr txBox="1">
            <a:spLocks/>
          </p:cNvSpPr>
          <p:nvPr/>
        </p:nvSpPr>
        <p:spPr>
          <a:xfrm>
            <a:off x="2231136" y="178808"/>
            <a:ext cx="7729728" cy="1188720"/>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t>CONtent view</a:t>
            </a:r>
            <a:endParaRPr lang="en-US" dirty="0"/>
          </a:p>
        </p:txBody>
      </p:sp>
      <p:sp>
        <p:nvSpPr>
          <p:cNvPr id="3" name="Title 1">
            <a:extLst>
              <a:ext uri="{FF2B5EF4-FFF2-40B4-BE49-F238E27FC236}">
                <a16:creationId xmlns:a16="http://schemas.microsoft.com/office/drawing/2014/main" xmlns="" id="{36902714-B55B-46F0-90F2-2073DE76ED6C}"/>
              </a:ext>
            </a:extLst>
          </p:cNvPr>
          <p:cNvSpPr txBox="1">
            <a:spLocks/>
          </p:cNvSpPr>
          <p:nvPr/>
        </p:nvSpPr>
        <p:spPr>
          <a:xfrm>
            <a:off x="2402178" y="433725"/>
            <a:ext cx="7729728" cy="678885"/>
          </a:xfrm>
          <a:prstGeom prst="rect">
            <a:avLst/>
          </a:prstGeom>
          <a:solidFill>
            <a:sysClr val="window" lastClr="FFFFFF"/>
          </a:solidFill>
          <a:ln w="31750" cap="sq">
            <a:solidFill>
              <a:srgbClr val="000000">
                <a:lumMod val="75000"/>
                <a:lumOff val="25000"/>
              </a:srgbClr>
            </a:solidFill>
            <a:miter lim="800000"/>
          </a:ln>
        </p:spPr>
        <p:txBody>
          <a:bodyPr vert="horz" lIns="182880" tIns="182880" rIns="182880" bIns="182880" rtlCol="0" anchor="ctr">
            <a:normAutofit fontScale="92500" lnSpcReduction="200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all" spc="200" normalizeH="0" baseline="0" noProof="0">
                <a:ln>
                  <a:noFill/>
                </a:ln>
                <a:solidFill>
                  <a:srgbClr val="000000">
                    <a:lumMod val="85000"/>
                    <a:lumOff val="15000"/>
                  </a:srgbClr>
                </a:solidFill>
                <a:effectLst/>
                <a:uLnTx/>
                <a:uFillTx/>
                <a:latin typeface="Gill Sans MT" panose="020B0502020104020203"/>
                <a:ea typeface="+mj-ea"/>
                <a:cs typeface="+mj-cs"/>
              </a:rPr>
              <a:t>CONtent view</a:t>
            </a:r>
            <a:endParaRPr kumimoji="0" lang="en-US" sz="2800" b="0" i="0" u="none" strike="noStrike" kern="1200" cap="all" spc="200" normalizeH="0" baseline="0" noProof="0" dirty="0">
              <a:ln>
                <a:noFill/>
              </a:ln>
              <a:solidFill>
                <a:srgbClr val="000000">
                  <a:lumMod val="85000"/>
                  <a:lumOff val="15000"/>
                </a:srgbClr>
              </a:solidFill>
              <a:effectLst/>
              <a:uLnTx/>
              <a:uFillTx/>
              <a:latin typeface="Gill Sans MT" panose="020B0502020104020203"/>
              <a:ea typeface="+mj-ea"/>
              <a:cs typeface="+mj-cs"/>
            </a:endParaRPr>
          </a:p>
        </p:txBody>
      </p:sp>
      <p:pic>
        <p:nvPicPr>
          <p:cNvPr id="4" name="Picture 3">
            <a:extLst>
              <a:ext uri="{FF2B5EF4-FFF2-40B4-BE49-F238E27FC236}">
                <a16:creationId xmlns:a16="http://schemas.microsoft.com/office/drawing/2014/main" xmlns="" id="{62F34E06-0103-4A57-A7E7-E7D374A9262A}"/>
              </a:ext>
            </a:extLst>
          </p:cNvPr>
          <p:cNvPicPr>
            <a:picLocks noChangeAspect="1"/>
          </p:cNvPicPr>
          <p:nvPr/>
        </p:nvPicPr>
        <p:blipFill>
          <a:blip r:embed="rId2"/>
          <a:stretch>
            <a:fillRect/>
          </a:stretch>
        </p:blipFill>
        <p:spPr>
          <a:xfrm>
            <a:off x="2033972" y="1358160"/>
            <a:ext cx="8466140" cy="5292089"/>
          </a:xfrm>
          <a:prstGeom prst="rect">
            <a:avLst/>
          </a:prstGeom>
        </p:spPr>
      </p:pic>
      <p:sp>
        <p:nvSpPr>
          <p:cNvPr id="6" name="Rectangle 5">
            <a:extLst>
              <a:ext uri="{FF2B5EF4-FFF2-40B4-BE49-F238E27FC236}">
                <a16:creationId xmlns:a16="http://schemas.microsoft.com/office/drawing/2014/main" xmlns="" id="{A9CB0019-ECD8-4434-B8E9-57CB0EA7918C}"/>
              </a:ext>
            </a:extLst>
          </p:cNvPr>
          <p:cNvSpPr/>
          <p:nvPr/>
        </p:nvSpPr>
        <p:spPr>
          <a:xfrm>
            <a:off x="3264195" y="1875337"/>
            <a:ext cx="612528" cy="26180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xmlns="" id="{B5F33B36-6090-40D2-9D7C-B858155C737D}"/>
              </a:ext>
            </a:extLst>
          </p:cNvPr>
          <p:cNvCxnSpPr>
            <a:cxnSpLocks/>
          </p:cNvCxnSpPr>
          <p:nvPr/>
        </p:nvCxnSpPr>
        <p:spPr>
          <a:xfrm flipV="1">
            <a:off x="3885544" y="980113"/>
            <a:ext cx="1026698" cy="89522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A3FA0446-4C03-4482-8403-C0B42ADD372F}"/>
              </a:ext>
            </a:extLst>
          </p:cNvPr>
          <p:cNvSpPr txBox="1"/>
          <p:nvPr/>
        </p:nvSpPr>
        <p:spPr>
          <a:xfrm>
            <a:off x="100010" y="773167"/>
            <a:ext cx="2045605" cy="2031325"/>
          </a:xfrm>
          <a:prstGeom prst="rect">
            <a:avLst/>
          </a:prstGeom>
          <a:noFill/>
        </p:spPr>
        <p:txBody>
          <a:bodyPr wrap="square" rtlCol="0">
            <a:spAutoFit/>
          </a:bodyPr>
          <a:lstStyle/>
          <a:p>
            <a:r>
              <a:rPr lang="en-US" b="1" dirty="0">
                <a:solidFill>
                  <a:schemeClr val="tx2">
                    <a:lumMod val="50000"/>
                  </a:schemeClr>
                </a:solidFill>
              </a:rPr>
              <a:t>Table of Contents, Course Materials (Syllabus and other important information), and Unit/Lesson lists.</a:t>
            </a:r>
          </a:p>
        </p:txBody>
      </p:sp>
      <p:sp>
        <p:nvSpPr>
          <p:cNvPr id="11" name="Rectangle 10">
            <a:extLst>
              <a:ext uri="{FF2B5EF4-FFF2-40B4-BE49-F238E27FC236}">
                <a16:creationId xmlns:a16="http://schemas.microsoft.com/office/drawing/2014/main" xmlns="" id="{D01113E9-C551-4F77-BF2E-E1DA97C01B2D}"/>
              </a:ext>
            </a:extLst>
          </p:cNvPr>
          <p:cNvSpPr/>
          <p:nvPr/>
        </p:nvSpPr>
        <p:spPr>
          <a:xfrm>
            <a:off x="2145615" y="3561907"/>
            <a:ext cx="2045606" cy="761320"/>
          </a:xfrm>
          <a:prstGeom prst="rect">
            <a:avLst/>
          </a:prstGeom>
          <a:no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xmlns="" id="{2DCB7A28-26E4-4A5D-B61A-97CD47B6C38A}"/>
              </a:ext>
            </a:extLst>
          </p:cNvPr>
          <p:cNvCxnSpPr>
            <a:cxnSpLocks/>
          </p:cNvCxnSpPr>
          <p:nvPr/>
        </p:nvCxnSpPr>
        <p:spPr>
          <a:xfrm flipH="1" flipV="1">
            <a:off x="1527005" y="2518935"/>
            <a:ext cx="618610" cy="1328530"/>
          </a:xfrm>
          <a:prstGeom prst="straightConnector1">
            <a:avLst/>
          </a:prstGeom>
          <a:ln w="762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D529052C-9EA0-4C41-9110-9F7E56F3D8AB}"/>
              </a:ext>
            </a:extLst>
          </p:cNvPr>
          <p:cNvSpPr txBox="1"/>
          <p:nvPr/>
        </p:nvSpPr>
        <p:spPr>
          <a:xfrm>
            <a:off x="70503" y="4534551"/>
            <a:ext cx="1939586" cy="1200329"/>
          </a:xfrm>
          <a:prstGeom prst="rect">
            <a:avLst/>
          </a:prstGeom>
          <a:noFill/>
        </p:spPr>
        <p:txBody>
          <a:bodyPr wrap="square" rtlCol="0">
            <a:spAutoFit/>
          </a:bodyPr>
          <a:lstStyle/>
          <a:p>
            <a:r>
              <a:rPr lang="en-US" b="1" dirty="0">
                <a:solidFill>
                  <a:srgbClr val="7030A0"/>
                </a:solidFill>
                <a:latin typeface="Gill Sans MT" panose="020B0502020104020203"/>
              </a:rPr>
              <a:t>UNIT. LESSON number (as listed in the PLAN view)</a:t>
            </a:r>
          </a:p>
        </p:txBody>
      </p:sp>
      <p:sp>
        <p:nvSpPr>
          <p:cNvPr id="14" name="Rectangle 13">
            <a:extLst>
              <a:ext uri="{FF2B5EF4-FFF2-40B4-BE49-F238E27FC236}">
                <a16:creationId xmlns:a16="http://schemas.microsoft.com/office/drawing/2014/main" xmlns="" id="{BAC8D5FB-1088-475A-9037-3B121E71DCD3}"/>
              </a:ext>
            </a:extLst>
          </p:cNvPr>
          <p:cNvSpPr/>
          <p:nvPr/>
        </p:nvSpPr>
        <p:spPr>
          <a:xfrm>
            <a:off x="2145616" y="4441825"/>
            <a:ext cx="2045606" cy="2208424"/>
          </a:xfrm>
          <a:prstGeom prst="rect">
            <a:avLst/>
          </a:prstGeom>
          <a:noFill/>
          <a:ln w="762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cxnSp>
        <p:nvCxnSpPr>
          <p:cNvPr id="15" name="Straight Arrow Connector 14">
            <a:extLst>
              <a:ext uri="{FF2B5EF4-FFF2-40B4-BE49-F238E27FC236}">
                <a16:creationId xmlns:a16="http://schemas.microsoft.com/office/drawing/2014/main" xmlns="" id="{8373722B-8E52-43D3-B38D-7C4FE54E023A}"/>
              </a:ext>
            </a:extLst>
          </p:cNvPr>
          <p:cNvCxnSpPr>
            <a:cxnSpLocks/>
          </p:cNvCxnSpPr>
          <p:nvPr/>
        </p:nvCxnSpPr>
        <p:spPr>
          <a:xfrm flipH="1" flipV="1">
            <a:off x="1417984" y="5728254"/>
            <a:ext cx="727631" cy="842667"/>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7D007A08-40DD-40B6-8D55-AF8BAE32F258}"/>
              </a:ext>
            </a:extLst>
          </p:cNvPr>
          <p:cNvSpPr/>
          <p:nvPr/>
        </p:nvSpPr>
        <p:spPr>
          <a:xfrm>
            <a:off x="4302864" y="2291963"/>
            <a:ext cx="6197248" cy="1474968"/>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xmlns="" id="{3BF11EEE-E5B4-478F-842C-07BEFAE13FCC}"/>
              </a:ext>
            </a:extLst>
          </p:cNvPr>
          <p:cNvCxnSpPr>
            <a:cxnSpLocks/>
          </p:cNvCxnSpPr>
          <p:nvPr/>
        </p:nvCxnSpPr>
        <p:spPr>
          <a:xfrm flipV="1">
            <a:off x="10500112" y="2440301"/>
            <a:ext cx="521606" cy="1178292"/>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66F08FEF-12EB-42F2-B2A1-0EC63D6E2ACA}"/>
              </a:ext>
            </a:extLst>
          </p:cNvPr>
          <p:cNvSpPr txBox="1"/>
          <p:nvPr/>
        </p:nvSpPr>
        <p:spPr>
          <a:xfrm>
            <a:off x="10611755" y="1459006"/>
            <a:ext cx="1480235" cy="923330"/>
          </a:xfrm>
          <a:prstGeom prst="rect">
            <a:avLst/>
          </a:prstGeom>
          <a:noFill/>
        </p:spPr>
        <p:txBody>
          <a:bodyPr wrap="square" rtlCol="0">
            <a:spAutoFit/>
          </a:bodyPr>
          <a:lstStyle/>
          <a:p>
            <a:r>
              <a:rPr lang="en-US" b="1" dirty="0">
                <a:solidFill>
                  <a:srgbClr val="00B0F0"/>
                </a:solidFill>
              </a:rPr>
              <a:t>Unit number and progress in the unit</a:t>
            </a:r>
          </a:p>
        </p:txBody>
      </p:sp>
      <p:sp>
        <p:nvSpPr>
          <p:cNvPr id="20" name="Rectangle 19">
            <a:extLst>
              <a:ext uri="{FF2B5EF4-FFF2-40B4-BE49-F238E27FC236}">
                <a16:creationId xmlns:a16="http://schemas.microsoft.com/office/drawing/2014/main" xmlns="" id="{74E816C5-0322-4353-85A8-518F8E61542A}"/>
              </a:ext>
            </a:extLst>
          </p:cNvPr>
          <p:cNvSpPr/>
          <p:nvPr/>
        </p:nvSpPr>
        <p:spPr>
          <a:xfrm>
            <a:off x="4302863" y="3894202"/>
            <a:ext cx="6221131" cy="2904385"/>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xmlns="" id="{5F582D74-AAA8-4ED8-A5BE-2F2D1C33867E}"/>
              </a:ext>
            </a:extLst>
          </p:cNvPr>
          <p:cNvCxnSpPr>
            <a:cxnSpLocks/>
          </p:cNvCxnSpPr>
          <p:nvPr/>
        </p:nvCxnSpPr>
        <p:spPr>
          <a:xfrm>
            <a:off x="10523994" y="4173187"/>
            <a:ext cx="521606" cy="72272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2FD4496F-3B1E-4BF4-BF57-3A2248F2D8A1}"/>
              </a:ext>
            </a:extLst>
          </p:cNvPr>
          <p:cNvSpPr txBox="1"/>
          <p:nvPr/>
        </p:nvSpPr>
        <p:spPr>
          <a:xfrm>
            <a:off x="10635635" y="4932440"/>
            <a:ext cx="1456355" cy="1754326"/>
          </a:xfrm>
          <a:prstGeom prst="rect">
            <a:avLst/>
          </a:prstGeom>
          <a:noFill/>
        </p:spPr>
        <p:txBody>
          <a:bodyPr wrap="square" rtlCol="0">
            <a:spAutoFit/>
          </a:bodyPr>
          <a:lstStyle/>
          <a:p>
            <a:r>
              <a:rPr lang="en-US" dirty="0" err="1">
                <a:solidFill>
                  <a:srgbClr val="C00000"/>
                </a:solidFill>
              </a:rPr>
              <a:t>Unit</a:t>
            </a:r>
            <a:r>
              <a:rPr lang="en-US" b="1" dirty="0" err="1">
                <a:solidFill>
                  <a:srgbClr val="C00000"/>
                </a:solidFill>
              </a:rPr>
              <a:t>.</a:t>
            </a:r>
            <a:r>
              <a:rPr lang="en-US" dirty="0" err="1">
                <a:solidFill>
                  <a:srgbClr val="C00000"/>
                </a:solidFill>
              </a:rPr>
              <a:t>Lesson</a:t>
            </a:r>
            <a:r>
              <a:rPr lang="en-US" dirty="0">
                <a:solidFill>
                  <a:srgbClr val="C00000"/>
                </a:solidFill>
              </a:rPr>
              <a:t>, Due Date (if there is one), Check marks appear when completed.</a:t>
            </a:r>
          </a:p>
        </p:txBody>
      </p:sp>
    </p:spTree>
    <p:extLst>
      <p:ext uri="{BB962C8B-B14F-4D97-AF65-F5344CB8AC3E}">
        <p14:creationId xmlns:p14="http://schemas.microsoft.com/office/powerpoint/2010/main" val="74051086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302</TotalTime>
  <Words>1274</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Corbel</vt:lpstr>
      <vt:lpstr>Gill Sans MT</vt:lpstr>
      <vt:lpstr>Wingdings 2</vt:lpstr>
      <vt:lpstr>Frame</vt:lpstr>
      <vt:lpstr>Learn to Navigate the School site with 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to Navigate the School site with ease</dc:title>
  <dc:creator>Crystal Clayborn</dc:creator>
  <cp:lastModifiedBy>Margaret E. 'Misty' Mathes</cp:lastModifiedBy>
  <cp:revision>37</cp:revision>
  <dcterms:created xsi:type="dcterms:W3CDTF">2018-07-10T21:20:49Z</dcterms:created>
  <dcterms:modified xsi:type="dcterms:W3CDTF">2018-08-08T07:04:42Z</dcterms:modified>
</cp:coreProperties>
</file>