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72" r:id="rId3"/>
    <p:sldId id="257" r:id="rId4"/>
    <p:sldId id="270" r:id="rId5"/>
    <p:sldId id="269" r:id="rId6"/>
    <p:sldId id="259" r:id="rId7"/>
    <p:sldId id="260" r:id="rId8"/>
    <p:sldId id="273" r:id="rId9"/>
    <p:sldId id="274" r:id="rId10"/>
    <p:sldId id="275" r:id="rId11"/>
    <p:sldId id="276" r:id="rId12"/>
    <p:sldId id="278" r:id="rId13"/>
    <p:sldId id="280" r:id="rId14"/>
    <p:sldId id="281" r:id="rId15"/>
    <p:sldId id="282" r:id="rId16"/>
    <p:sldId id="283" r:id="rId17"/>
    <p:sldId id="284" r:id="rId18"/>
    <p:sldId id="264" r:id="rId19"/>
    <p:sldId id="265" r:id="rId20"/>
    <p:sldId id="266"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7/13/2018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7/13/2018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5</a:t>
            </a:fld>
            <a:endParaRPr lang="en-US"/>
          </a:p>
        </p:txBody>
      </p:sp>
    </p:spTree>
    <p:extLst>
      <p:ext uri="{BB962C8B-B14F-4D97-AF65-F5344CB8AC3E}">
        <p14:creationId xmlns:p14="http://schemas.microsoft.com/office/powerpoint/2010/main" val="3912149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7/13/2018</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427AEA-BBBB-4C9B-AB23-214EAA8AB789}" type="datetime1">
              <a:rPr lang="en-US"/>
              <a:t>7/13/2018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91CA30-F5CD-4CA0-B16A-349C6F830700}" type="datetime1">
              <a:rPr lang="en-US"/>
              <a:t>7/13/2018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3AF48E-ABA0-4B58-B562-D1D7408067C4}" type="datetime1">
              <a:rPr lang="en-US"/>
              <a:t>7/13/2018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smtClean="0"/>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7/13/2018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CD787AA-CBCD-47F9-A04C-7106C508CDE4}" type="datetime1">
              <a:rPr lang="en-US"/>
              <a:t>7/13/2018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D1CC9DD-75F5-4611-BA0B-CFB1A226639C}" type="datetime1">
              <a:rPr lang="en-US"/>
              <a:t>7/13/2018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7/13/2018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7/13/2018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7/13/2018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7/13/2018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7/13/2018</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K-5 OLS Navigation</a:t>
            </a:r>
            <a:endParaRPr lang="en-US" dirty="0"/>
          </a:p>
        </p:txBody>
      </p:sp>
      <p:sp>
        <p:nvSpPr>
          <p:cNvPr id="3" name="Subtitle 2"/>
          <p:cNvSpPr>
            <a:spLocks noGrp="1"/>
          </p:cNvSpPr>
          <p:nvPr>
            <p:ph type="subTitle" idx="1"/>
          </p:nvPr>
        </p:nvSpPr>
        <p:spPr/>
        <p:txBody>
          <a:bodyPr/>
          <a:lstStyle/>
          <a:p>
            <a:r>
              <a:rPr lang="en-US" dirty="0" smtClean="0"/>
              <a:t>Getting Off To A Strong Start!</a:t>
            </a:r>
            <a:endParaRPr lang="en-US" dirty="0"/>
          </a:p>
        </p:txBody>
      </p:sp>
    </p:spTree>
    <p:extLst>
      <p:ext uri="{BB962C8B-B14F-4D97-AF65-F5344CB8AC3E}">
        <p14:creationId xmlns:p14="http://schemas.microsoft.com/office/powerpoint/2010/main" val="3578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2600" cy="1200416"/>
          </a:xfrm>
        </p:spPr>
        <p:txBody>
          <a:bodyPr/>
          <a:lstStyle/>
          <a:p>
            <a:r>
              <a:rPr lang="en-US" dirty="0" smtClean="0"/>
              <a:t>OLS Weekly Plan.</a:t>
            </a:r>
            <a:endParaRPr lang="en-US" dirty="0"/>
          </a:p>
        </p:txBody>
      </p:sp>
      <p:pic>
        <p:nvPicPr>
          <p:cNvPr id="3" name="Picture 2"/>
          <p:cNvPicPr>
            <a:picLocks noChangeAspect="1"/>
          </p:cNvPicPr>
          <p:nvPr/>
        </p:nvPicPr>
        <p:blipFill>
          <a:blip r:embed="rId2"/>
          <a:stretch>
            <a:fillRect/>
          </a:stretch>
        </p:blipFill>
        <p:spPr>
          <a:xfrm>
            <a:off x="4067175" y="-40640"/>
            <a:ext cx="8124825" cy="6116320"/>
          </a:xfrm>
          <a:prstGeom prst="rect">
            <a:avLst/>
          </a:prstGeom>
        </p:spPr>
      </p:pic>
      <p:sp>
        <p:nvSpPr>
          <p:cNvPr id="4" name="TextBox 3"/>
          <p:cNvSpPr txBox="1"/>
          <p:nvPr/>
        </p:nvSpPr>
        <p:spPr>
          <a:xfrm>
            <a:off x="0" y="1422400"/>
            <a:ext cx="4067175" cy="1015663"/>
          </a:xfrm>
          <a:prstGeom prst="rect">
            <a:avLst/>
          </a:prstGeom>
          <a:noFill/>
        </p:spPr>
        <p:txBody>
          <a:bodyPr wrap="square" rtlCol="0">
            <a:spAutoFit/>
          </a:bodyPr>
          <a:lstStyle/>
          <a:p>
            <a:r>
              <a:rPr lang="en-US" sz="2000" dirty="0" smtClean="0">
                <a:solidFill>
                  <a:srgbClr val="FF0000"/>
                </a:solidFill>
              </a:rPr>
              <a:t>The weekly plan will show all lessons and class connects scheduled for the week. </a:t>
            </a:r>
            <a:endParaRPr lang="en-US" sz="2000" dirty="0">
              <a:solidFill>
                <a:srgbClr val="FF0000"/>
              </a:solidFill>
            </a:endParaRPr>
          </a:p>
        </p:txBody>
      </p:sp>
      <p:sp>
        <p:nvSpPr>
          <p:cNvPr id="5" name="Left Arrow 4"/>
          <p:cNvSpPr/>
          <p:nvPr/>
        </p:nvSpPr>
        <p:spPr>
          <a:xfrm>
            <a:off x="3108960" y="4114631"/>
            <a:ext cx="4246880" cy="32512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Rounded Rectangle 5"/>
          <p:cNvSpPr/>
          <p:nvPr/>
        </p:nvSpPr>
        <p:spPr>
          <a:xfrm>
            <a:off x="528320" y="2966720"/>
            <a:ext cx="2541587" cy="176767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Green check marks are what you want to see, this means the lesson has been completed. </a:t>
            </a:r>
            <a:endParaRPr lang="en-US" dirty="0"/>
          </a:p>
        </p:txBody>
      </p:sp>
      <p:sp>
        <p:nvSpPr>
          <p:cNvPr id="7" name="Up Arrow 6"/>
          <p:cNvSpPr/>
          <p:nvPr/>
        </p:nvSpPr>
        <p:spPr>
          <a:xfrm>
            <a:off x="7355840" y="1240718"/>
            <a:ext cx="345440" cy="2152384"/>
          </a:xfrm>
          <a:prstGeom prs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ounded Rectangle 7"/>
          <p:cNvSpPr/>
          <p:nvPr/>
        </p:nvSpPr>
        <p:spPr>
          <a:xfrm>
            <a:off x="6971346" y="84183"/>
            <a:ext cx="4265614" cy="11363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Half circles mean the lesson has been started but not finished or mastered. These lessons need to be retaken, until you receive a green check mark.</a:t>
            </a:r>
            <a:endParaRPr lang="en-US" dirty="0"/>
          </a:p>
        </p:txBody>
      </p:sp>
      <p:sp>
        <p:nvSpPr>
          <p:cNvPr id="9" name="Left Arrow 8"/>
          <p:cNvSpPr/>
          <p:nvPr/>
        </p:nvSpPr>
        <p:spPr>
          <a:xfrm>
            <a:off x="6614160" y="5425440"/>
            <a:ext cx="2174240" cy="28448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Rounded Rectangle 9"/>
          <p:cNvSpPr/>
          <p:nvPr/>
        </p:nvSpPr>
        <p:spPr>
          <a:xfrm>
            <a:off x="3921760" y="5161280"/>
            <a:ext cx="26924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Blank circles mean the lesson has not been opened or completed. </a:t>
            </a:r>
            <a:endParaRPr lang="en-US" dirty="0"/>
          </a:p>
        </p:txBody>
      </p:sp>
    </p:spTree>
    <p:extLst>
      <p:ext uri="{BB962C8B-B14F-4D97-AF65-F5344CB8AC3E}">
        <p14:creationId xmlns:p14="http://schemas.microsoft.com/office/powerpoint/2010/main" val="201649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2600" cy="1200416"/>
          </a:xfrm>
        </p:spPr>
        <p:txBody>
          <a:bodyPr/>
          <a:lstStyle/>
          <a:p>
            <a:r>
              <a:rPr lang="en-US" dirty="0" smtClean="0"/>
              <a:t>Checking Student Progress.</a:t>
            </a:r>
            <a:endParaRPr lang="en-US" dirty="0"/>
          </a:p>
        </p:txBody>
      </p:sp>
      <p:pic>
        <p:nvPicPr>
          <p:cNvPr id="3" name="Picture 2"/>
          <p:cNvPicPr>
            <a:picLocks noChangeAspect="1"/>
          </p:cNvPicPr>
          <p:nvPr/>
        </p:nvPicPr>
        <p:blipFill>
          <a:blip r:embed="rId2"/>
          <a:stretch>
            <a:fillRect/>
          </a:stretch>
        </p:blipFill>
        <p:spPr>
          <a:xfrm>
            <a:off x="4000500" y="2031047"/>
            <a:ext cx="8191500" cy="3933825"/>
          </a:xfrm>
          <a:prstGeom prst="rect">
            <a:avLst/>
          </a:prstGeom>
        </p:spPr>
      </p:pic>
      <p:sp>
        <p:nvSpPr>
          <p:cNvPr id="4" name="TextBox 3"/>
          <p:cNvSpPr txBox="1"/>
          <p:nvPr/>
        </p:nvSpPr>
        <p:spPr>
          <a:xfrm>
            <a:off x="0" y="1503680"/>
            <a:ext cx="4000500" cy="1631216"/>
          </a:xfrm>
          <a:prstGeom prst="rect">
            <a:avLst/>
          </a:prstGeom>
          <a:noFill/>
        </p:spPr>
        <p:txBody>
          <a:bodyPr wrap="square" rtlCol="0">
            <a:spAutoFit/>
          </a:bodyPr>
          <a:lstStyle/>
          <a:p>
            <a:r>
              <a:rPr lang="en-US" sz="2000" dirty="0" smtClean="0">
                <a:solidFill>
                  <a:srgbClr val="FF0000"/>
                </a:solidFill>
              </a:rPr>
              <a:t>Learning Coaches should be checking the students progress everyday. If</a:t>
            </a:r>
            <a:r>
              <a:rPr lang="en-US" sz="2000" dirty="0">
                <a:solidFill>
                  <a:srgbClr val="FF0000"/>
                </a:solidFill>
              </a:rPr>
              <a:t> </a:t>
            </a:r>
            <a:r>
              <a:rPr lang="en-US" sz="2000" dirty="0" smtClean="0">
                <a:solidFill>
                  <a:srgbClr val="FF0000"/>
                </a:solidFill>
              </a:rPr>
              <a:t>progress in not increasing then lessons</a:t>
            </a:r>
          </a:p>
          <a:p>
            <a:r>
              <a:rPr lang="en-US" sz="2000" dirty="0">
                <a:solidFill>
                  <a:srgbClr val="FF0000"/>
                </a:solidFill>
              </a:rPr>
              <a:t>a</a:t>
            </a:r>
            <a:r>
              <a:rPr lang="en-US" sz="2000" dirty="0" smtClean="0">
                <a:solidFill>
                  <a:srgbClr val="FF0000"/>
                </a:solidFill>
              </a:rPr>
              <a:t>re not being completed. </a:t>
            </a:r>
            <a:endParaRPr lang="en-US" sz="2000" dirty="0">
              <a:solidFill>
                <a:srgbClr val="FF0000"/>
              </a:solidFill>
            </a:endParaRPr>
          </a:p>
        </p:txBody>
      </p:sp>
      <p:sp>
        <p:nvSpPr>
          <p:cNvPr id="5" name="Up Arrow 4"/>
          <p:cNvSpPr/>
          <p:nvPr/>
        </p:nvSpPr>
        <p:spPr>
          <a:xfrm>
            <a:off x="6339840" y="1503680"/>
            <a:ext cx="304800" cy="772160"/>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ounded Rectangle 5"/>
          <p:cNvSpPr/>
          <p:nvPr/>
        </p:nvSpPr>
        <p:spPr>
          <a:xfrm>
            <a:off x="6046470" y="365760"/>
            <a:ext cx="4174490" cy="11379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Select the Progress tab in the OLS.  This will give you access to view all progress or progress by subject. </a:t>
            </a:r>
            <a:endParaRPr lang="en-US" dirty="0"/>
          </a:p>
        </p:txBody>
      </p:sp>
    </p:spTree>
    <p:extLst>
      <p:ext uri="{BB962C8B-B14F-4D97-AF65-F5344CB8AC3E}">
        <p14:creationId xmlns:p14="http://schemas.microsoft.com/office/powerpoint/2010/main" val="2043305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2600" cy="1200416"/>
          </a:xfrm>
        </p:spPr>
        <p:txBody>
          <a:bodyPr/>
          <a:lstStyle/>
          <a:p>
            <a:r>
              <a:rPr lang="en-US" dirty="0" smtClean="0"/>
              <a:t>Learning Coach Page and Tools.</a:t>
            </a:r>
            <a:endParaRPr lang="en-US" dirty="0"/>
          </a:p>
        </p:txBody>
      </p:sp>
      <p:pic>
        <p:nvPicPr>
          <p:cNvPr id="3" name="Picture 2"/>
          <p:cNvPicPr>
            <a:picLocks noChangeAspect="1"/>
          </p:cNvPicPr>
          <p:nvPr/>
        </p:nvPicPr>
        <p:blipFill>
          <a:blip r:embed="rId2"/>
          <a:stretch>
            <a:fillRect/>
          </a:stretch>
        </p:blipFill>
        <p:spPr>
          <a:xfrm>
            <a:off x="1938020" y="1261968"/>
            <a:ext cx="10220960" cy="4773664"/>
          </a:xfrm>
          <a:prstGeom prst="rect">
            <a:avLst/>
          </a:prstGeom>
        </p:spPr>
      </p:pic>
      <p:sp>
        <p:nvSpPr>
          <p:cNvPr id="5" name="Bent-Up Arrow 4"/>
          <p:cNvSpPr/>
          <p:nvPr/>
        </p:nvSpPr>
        <p:spPr>
          <a:xfrm>
            <a:off x="5486400" y="1152688"/>
            <a:ext cx="1747520" cy="554192"/>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Rounded Rectangle 5"/>
          <p:cNvSpPr/>
          <p:nvPr/>
        </p:nvSpPr>
        <p:spPr>
          <a:xfrm>
            <a:off x="6929120" y="189024"/>
            <a:ext cx="382016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If you have multiple students select the student you wish to view from the drop down. </a:t>
            </a:r>
            <a:endParaRPr lang="en-US" dirty="0"/>
          </a:p>
        </p:txBody>
      </p:sp>
      <p:sp>
        <p:nvSpPr>
          <p:cNvPr id="7" name="Right Arrow 6"/>
          <p:cNvSpPr/>
          <p:nvPr/>
        </p:nvSpPr>
        <p:spPr>
          <a:xfrm>
            <a:off x="4267200" y="2109264"/>
            <a:ext cx="1605280" cy="24384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ounded Rectangle 7"/>
          <p:cNvSpPr/>
          <p:nvPr/>
        </p:nvSpPr>
        <p:spPr>
          <a:xfrm>
            <a:off x="5902960" y="1803872"/>
            <a:ext cx="27940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Select schedule to view the students lesson for the day or week.</a:t>
            </a:r>
            <a:endParaRPr lang="en-US" dirty="0"/>
          </a:p>
        </p:txBody>
      </p:sp>
      <p:sp>
        <p:nvSpPr>
          <p:cNvPr id="9" name="Up Arrow 8"/>
          <p:cNvSpPr/>
          <p:nvPr/>
        </p:nvSpPr>
        <p:spPr>
          <a:xfrm>
            <a:off x="11196320" y="2231184"/>
            <a:ext cx="304800" cy="609008"/>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Rounded Rectangle 9"/>
          <p:cNvSpPr/>
          <p:nvPr/>
        </p:nvSpPr>
        <p:spPr>
          <a:xfrm>
            <a:off x="9804400" y="1322336"/>
            <a:ext cx="194564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Select the day or week view.</a:t>
            </a:r>
            <a:endParaRPr lang="en-US" dirty="0"/>
          </a:p>
        </p:txBody>
      </p:sp>
      <p:sp>
        <p:nvSpPr>
          <p:cNvPr id="11" name="Right Arrow 10"/>
          <p:cNvSpPr/>
          <p:nvPr/>
        </p:nvSpPr>
        <p:spPr>
          <a:xfrm>
            <a:off x="8310880" y="4246880"/>
            <a:ext cx="1493520" cy="28448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Rounded Rectangle 11"/>
          <p:cNvSpPr/>
          <p:nvPr/>
        </p:nvSpPr>
        <p:spPr>
          <a:xfrm>
            <a:off x="9862820" y="4003040"/>
            <a:ext cx="2105660" cy="18897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Students lesson will appear here.  Remember to make sure the circle has a green check. </a:t>
            </a:r>
            <a:endParaRPr lang="en-US" dirty="0"/>
          </a:p>
        </p:txBody>
      </p:sp>
      <p:sp>
        <p:nvSpPr>
          <p:cNvPr id="4" name="TextBox 3"/>
          <p:cNvSpPr txBox="1"/>
          <p:nvPr/>
        </p:nvSpPr>
        <p:spPr>
          <a:xfrm>
            <a:off x="0" y="1322336"/>
            <a:ext cx="1938020" cy="2585323"/>
          </a:xfrm>
          <a:prstGeom prst="rect">
            <a:avLst/>
          </a:prstGeom>
          <a:noFill/>
        </p:spPr>
        <p:txBody>
          <a:bodyPr wrap="square" rtlCol="0">
            <a:spAutoFit/>
          </a:bodyPr>
          <a:lstStyle/>
          <a:p>
            <a:r>
              <a:rPr lang="en-US" dirty="0" smtClean="0">
                <a:solidFill>
                  <a:srgbClr val="FF0000"/>
                </a:solidFill>
              </a:rPr>
              <a:t>The Learning </a:t>
            </a:r>
          </a:p>
          <a:p>
            <a:r>
              <a:rPr lang="en-US" dirty="0" smtClean="0">
                <a:solidFill>
                  <a:srgbClr val="FF0000"/>
                </a:solidFill>
              </a:rPr>
              <a:t>Coach view gives you the ability to </a:t>
            </a:r>
          </a:p>
          <a:p>
            <a:r>
              <a:rPr lang="en-US" dirty="0">
                <a:solidFill>
                  <a:srgbClr val="FF0000"/>
                </a:solidFill>
              </a:rPr>
              <a:t>v</a:t>
            </a:r>
            <a:r>
              <a:rPr lang="en-US" dirty="0" smtClean="0">
                <a:solidFill>
                  <a:srgbClr val="FF0000"/>
                </a:solidFill>
              </a:rPr>
              <a:t>iew the students</a:t>
            </a:r>
            <a:r>
              <a:rPr lang="en-US" dirty="0">
                <a:solidFill>
                  <a:srgbClr val="FF0000"/>
                </a:solidFill>
              </a:rPr>
              <a:t> </a:t>
            </a:r>
            <a:r>
              <a:rPr lang="en-US" dirty="0" smtClean="0">
                <a:solidFill>
                  <a:srgbClr val="FF0000"/>
                </a:solidFill>
              </a:rPr>
              <a:t>schedule, courses, and to check lesson </a:t>
            </a:r>
          </a:p>
          <a:p>
            <a:r>
              <a:rPr lang="en-US" dirty="0">
                <a:solidFill>
                  <a:srgbClr val="FF0000"/>
                </a:solidFill>
              </a:rPr>
              <a:t>c</a:t>
            </a:r>
            <a:r>
              <a:rPr lang="en-US" dirty="0" smtClean="0">
                <a:solidFill>
                  <a:srgbClr val="FF0000"/>
                </a:solidFill>
              </a:rPr>
              <a:t>ompletion. </a:t>
            </a:r>
            <a:endParaRPr lang="en-US" dirty="0">
              <a:solidFill>
                <a:srgbClr val="FF0000"/>
              </a:solidFill>
            </a:endParaRPr>
          </a:p>
        </p:txBody>
      </p:sp>
    </p:spTree>
    <p:extLst>
      <p:ext uri="{BB962C8B-B14F-4D97-AF65-F5344CB8AC3E}">
        <p14:creationId xmlns:p14="http://schemas.microsoft.com/office/powerpoint/2010/main" val="1477942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6720" y="0"/>
            <a:ext cx="10607040" cy="5140960"/>
          </a:xfrm>
          <a:prstGeom prst="rect">
            <a:avLst/>
          </a:prstGeom>
        </p:spPr>
      </p:pic>
      <p:sp>
        <p:nvSpPr>
          <p:cNvPr id="5" name="TextBox 4"/>
          <p:cNvSpPr txBox="1"/>
          <p:nvPr/>
        </p:nvSpPr>
        <p:spPr>
          <a:xfrm>
            <a:off x="142241" y="5466080"/>
            <a:ext cx="12049760" cy="830997"/>
          </a:xfrm>
          <a:prstGeom prst="rect">
            <a:avLst/>
          </a:prstGeom>
          <a:noFill/>
        </p:spPr>
        <p:txBody>
          <a:bodyPr wrap="square" rtlCol="0">
            <a:spAutoFit/>
          </a:bodyPr>
          <a:lstStyle/>
          <a:p>
            <a:r>
              <a:rPr lang="en-US" sz="2400" dirty="0" smtClean="0">
                <a:solidFill>
                  <a:srgbClr val="FF0000"/>
                </a:solidFill>
              </a:rPr>
              <a:t>Select your name in the top right corner to check on material shipments, account info, schedule setup, and time zone changes</a:t>
            </a:r>
            <a:r>
              <a:rPr lang="en-US" sz="2000" dirty="0" smtClean="0">
                <a:solidFill>
                  <a:srgbClr val="FF0000"/>
                </a:solidFill>
              </a:rPr>
              <a:t>. </a:t>
            </a:r>
            <a:endParaRPr lang="en-US" sz="2000" dirty="0">
              <a:solidFill>
                <a:srgbClr val="FF0000"/>
              </a:solidFill>
            </a:endParaRPr>
          </a:p>
        </p:txBody>
      </p:sp>
      <p:sp>
        <p:nvSpPr>
          <p:cNvPr id="8" name="Left Arrow 7"/>
          <p:cNvSpPr/>
          <p:nvPr/>
        </p:nvSpPr>
        <p:spPr>
          <a:xfrm>
            <a:off x="7559040" y="2722880"/>
            <a:ext cx="1808480" cy="264160"/>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Rounded Rectangle 8"/>
          <p:cNvSpPr/>
          <p:nvPr/>
        </p:nvSpPr>
        <p:spPr>
          <a:xfrm>
            <a:off x="5120640" y="2255520"/>
            <a:ext cx="2438400" cy="105664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If your time zones don’t match click here to change settings.</a:t>
            </a:r>
            <a:endParaRPr lang="en-US" dirty="0"/>
          </a:p>
        </p:txBody>
      </p:sp>
      <p:sp>
        <p:nvSpPr>
          <p:cNvPr id="12" name="Up Arrow 11"/>
          <p:cNvSpPr/>
          <p:nvPr/>
        </p:nvSpPr>
        <p:spPr>
          <a:xfrm>
            <a:off x="9367520" y="1452880"/>
            <a:ext cx="345440" cy="6908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654800" y="238760"/>
            <a:ext cx="3616960" cy="118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 the My Info tab to find out information about materials being shipped, and other student details.</a:t>
            </a:r>
            <a:endParaRPr lang="en-US" dirty="0"/>
          </a:p>
        </p:txBody>
      </p:sp>
      <p:sp>
        <p:nvSpPr>
          <p:cNvPr id="14" name="Down Arrow 13"/>
          <p:cNvSpPr/>
          <p:nvPr/>
        </p:nvSpPr>
        <p:spPr>
          <a:xfrm>
            <a:off x="9712960" y="3535680"/>
            <a:ext cx="325120" cy="568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750560" y="4163060"/>
            <a:ext cx="453136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 the Schedule Set Up tab to adjust your students daily and weekly plans.  </a:t>
            </a:r>
            <a:endParaRPr lang="en-US" dirty="0"/>
          </a:p>
        </p:txBody>
      </p:sp>
    </p:spTree>
    <p:extLst>
      <p:ext uri="{BB962C8B-B14F-4D97-AF65-F5344CB8AC3E}">
        <p14:creationId xmlns:p14="http://schemas.microsoft.com/office/powerpoint/2010/main" val="1750681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34561" y="0"/>
            <a:ext cx="7304722" cy="4897120"/>
          </a:xfrm>
          <a:prstGeom prst="rect">
            <a:avLst/>
          </a:prstGeom>
        </p:spPr>
      </p:pic>
      <p:sp>
        <p:nvSpPr>
          <p:cNvPr id="3" name="TextBox 2"/>
          <p:cNvSpPr txBox="1"/>
          <p:nvPr/>
        </p:nvSpPr>
        <p:spPr>
          <a:xfrm>
            <a:off x="0" y="365760"/>
            <a:ext cx="4734561" cy="2308324"/>
          </a:xfrm>
          <a:prstGeom prst="rect">
            <a:avLst/>
          </a:prstGeom>
          <a:noFill/>
        </p:spPr>
        <p:txBody>
          <a:bodyPr wrap="square" rtlCol="0">
            <a:spAutoFit/>
          </a:bodyPr>
          <a:lstStyle/>
          <a:p>
            <a:r>
              <a:rPr lang="en-US" sz="2400" dirty="0" smtClean="0">
                <a:solidFill>
                  <a:srgbClr val="FF0000"/>
                </a:solidFill>
              </a:rPr>
              <a:t>After selecting the Schedule Setup you can adjust the number of lessons your student completes daily and weekly to match what the teacher would like completed. </a:t>
            </a:r>
          </a:p>
        </p:txBody>
      </p:sp>
    </p:spTree>
    <p:extLst>
      <p:ext uri="{BB962C8B-B14F-4D97-AF65-F5344CB8AC3E}">
        <p14:creationId xmlns:p14="http://schemas.microsoft.com/office/powerpoint/2010/main" val="1699635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3651320"/>
          </a:xfrm>
          <a:prstGeom prst="rect">
            <a:avLst/>
          </a:prstGeom>
        </p:spPr>
      </p:pic>
      <p:sp>
        <p:nvSpPr>
          <p:cNvPr id="4" name="TextBox 3"/>
          <p:cNvSpPr txBox="1"/>
          <p:nvPr/>
        </p:nvSpPr>
        <p:spPr>
          <a:xfrm>
            <a:off x="1" y="4064000"/>
            <a:ext cx="12192000" cy="830997"/>
          </a:xfrm>
          <a:prstGeom prst="rect">
            <a:avLst/>
          </a:prstGeom>
          <a:noFill/>
        </p:spPr>
        <p:txBody>
          <a:bodyPr wrap="square" rtlCol="0">
            <a:spAutoFit/>
          </a:bodyPr>
          <a:lstStyle/>
          <a:p>
            <a:r>
              <a:rPr lang="en-US" sz="2400" dirty="0" smtClean="0">
                <a:solidFill>
                  <a:srgbClr val="FF0000"/>
                </a:solidFill>
              </a:rPr>
              <a:t>Clicking on the chain symbol in the top right corner will allow you to toggle from your Learning Coach page to your student page without having to log out of the school. </a:t>
            </a:r>
            <a:endParaRPr lang="en-US" sz="2400" dirty="0">
              <a:solidFill>
                <a:srgbClr val="FF0000"/>
              </a:solidFill>
            </a:endParaRPr>
          </a:p>
        </p:txBody>
      </p:sp>
      <p:sp>
        <p:nvSpPr>
          <p:cNvPr id="5" name="Left Arrow 4"/>
          <p:cNvSpPr/>
          <p:nvPr/>
        </p:nvSpPr>
        <p:spPr>
          <a:xfrm>
            <a:off x="6969760" y="1849120"/>
            <a:ext cx="2235200" cy="38608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ounded Rectangle 5"/>
          <p:cNvSpPr/>
          <p:nvPr/>
        </p:nvSpPr>
        <p:spPr>
          <a:xfrm>
            <a:off x="3230880" y="1391920"/>
            <a:ext cx="3738880"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Select K12LMS to return to the students page in the OLS. </a:t>
            </a:r>
            <a:endParaRPr lang="en-US" dirty="0"/>
          </a:p>
        </p:txBody>
      </p:sp>
    </p:spTree>
    <p:extLst>
      <p:ext uri="{BB962C8B-B14F-4D97-AF65-F5344CB8AC3E}">
        <p14:creationId xmlns:p14="http://schemas.microsoft.com/office/powerpoint/2010/main" val="2845988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60320" y="0"/>
            <a:ext cx="9408160" cy="5506720"/>
          </a:xfrm>
          <a:prstGeom prst="rect">
            <a:avLst/>
          </a:prstGeom>
        </p:spPr>
      </p:pic>
      <p:sp>
        <p:nvSpPr>
          <p:cNvPr id="5" name="TextBox 4"/>
          <p:cNvSpPr txBox="1"/>
          <p:nvPr/>
        </p:nvSpPr>
        <p:spPr>
          <a:xfrm>
            <a:off x="1" y="345440"/>
            <a:ext cx="2560320" cy="2677656"/>
          </a:xfrm>
          <a:prstGeom prst="rect">
            <a:avLst/>
          </a:prstGeom>
          <a:noFill/>
        </p:spPr>
        <p:txBody>
          <a:bodyPr wrap="square" rtlCol="0">
            <a:spAutoFit/>
          </a:bodyPr>
          <a:lstStyle/>
          <a:p>
            <a:r>
              <a:rPr lang="en-US" sz="2400" dirty="0" smtClean="0">
                <a:solidFill>
                  <a:srgbClr val="FF0000"/>
                </a:solidFill>
              </a:rPr>
              <a:t>To change the user while in the students OLS account, select </a:t>
            </a:r>
          </a:p>
          <a:p>
            <a:r>
              <a:rPr lang="en-US" sz="2400" dirty="0" smtClean="0">
                <a:solidFill>
                  <a:srgbClr val="FF0000"/>
                </a:solidFill>
              </a:rPr>
              <a:t>Change User in the top right corner. </a:t>
            </a:r>
          </a:p>
        </p:txBody>
      </p:sp>
      <p:sp>
        <p:nvSpPr>
          <p:cNvPr id="6" name="Left Arrow 5"/>
          <p:cNvSpPr/>
          <p:nvPr/>
        </p:nvSpPr>
        <p:spPr>
          <a:xfrm>
            <a:off x="6380480" y="1869440"/>
            <a:ext cx="1503680" cy="426720"/>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 name="Rounded Rectangle 6"/>
          <p:cNvSpPr/>
          <p:nvPr/>
        </p:nvSpPr>
        <p:spPr>
          <a:xfrm>
            <a:off x="3495040" y="1625600"/>
            <a:ext cx="2885439" cy="22758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Select your name and enter your Learning Coach password, then click the Change User Now button. This will take you to the Learning Coach page. </a:t>
            </a:r>
            <a:endParaRPr lang="en-US" dirty="0"/>
          </a:p>
        </p:txBody>
      </p:sp>
    </p:spTree>
    <p:extLst>
      <p:ext uri="{BB962C8B-B14F-4D97-AF65-F5344CB8AC3E}">
        <p14:creationId xmlns:p14="http://schemas.microsoft.com/office/powerpoint/2010/main" val="4080971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0"/>
            <a:ext cx="11038471" cy="4154984"/>
          </a:xfrm>
          <a:prstGeom prst="rect">
            <a:avLst/>
          </a:prstGeom>
          <a:noFill/>
        </p:spPr>
        <p:txBody>
          <a:bodyPr wrap="none" rtlCol="0">
            <a:spAutoFit/>
          </a:bodyPr>
          <a:lstStyle/>
          <a:p>
            <a:r>
              <a:rPr lang="en-US" sz="2400" dirty="0" smtClean="0">
                <a:solidFill>
                  <a:srgbClr val="C00000"/>
                </a:solidFill>
              </a:rPr>
              <a:t>THIS CONCLUDES THE PRESENTATION. PLEASE LET ME KNOW IF YOU NEED</a:t>
            </a:r>
          </a:p>
          <a:p>
            <a:r>
              <a:rPr lang="en-US" sz="2400" dirty="0" smtClean="0">
                <a:solidFill>
                  <a:srgbClr val="C00000"/>
                </a:solidFill>
              </a:rPr>
              <a:t>ADDITIONAL HELP OR HAVE ANY QUESTIONS. I HOPE THIS HELPS YOU TO </a:t>
            </a:r>
          </a:p>
          <a:p>
            <a:r>
              <a:rPr lang="en-US" sz="2400" dirty="0" smtClean="0">
                <a:solidFill>
                  <a:srgbClr val="C00000"/>
                </a:solidFill>
              </a:rPr>
              <a:t>BE ABLE TO NAVIGATE A LITTLE EASIER THROUGH THE ONLINE SCHOOL.  </a:t>
            </a:r>
          </a:p>
          <a:p>
            <a:r>
              <a:rPr lang="en-US" sz="2400" dirty="0" smtClean="0">
                <a:solidFill>
                  <a:srgbClr val="C00000"/>
                </a:solidFill>
              </a:rPr>
              <a:t>HAVE A GREAT DAY!</a:t>
            </a:r>
          </a:p>
          <a:p>
            <a:endParaRPr lang="en-US" sz="2400" dirty="0">
              <a:solidFill>
                <a:srgbClr val="C00000"/>
              </a:solidFill>
            </a:endParaRPr>
          </a:p>
          <a:p>
            <a:r>
              <a:rPr lang="en-US" sz="2400" dirty="0" smtClean="0">
                <a:solidFill>
                  <a:srgbClr val="C00000"/>
                </a:solidFill>
              </a:rPr>
              <a:t>ENGAGEMENT COACH, </a:t>
            </a:r>
          </a:p>
          <a:p>
            <a:r>
              <a:rPr lang="en-US" sz="2400" dirty="0" smtClean="0">
                <a:solidFill>
                  <a:srgbClr val="C00000"/>
                </a:solidFill>
              </a:rPr>
              <a:t>Haley </a:t>
            </a:r>
            <a:r>
              <a:rPr lang="en-US" sz="2400" dirty="0" smtClean="0">
                <a:solidFill>
                  <a:srgbClr val="C00000"/>
                </a:solidFill>
              </a:rPr>
              <a:t>Woodruff</a:t>
            </a:r>
          </a:p>
          <a:p>
            <a:endParaRPr lang="en-US" sz="2400" dirty="0">
              <a:solidFill>
                <a:srgbClr val="C00000"/>
              </a:solidFill>
            </a:endParaRPr>
          </a:p>
          <a:p>
            <a:endParaRPr lang="en-US" sz="2400" dirty="0" smtClean="0">
              <a:solidFill>
                <a:srgbClr val="C00000"/>
              </a:solidFill>
            </a:endParaRPr>
          </a:p>
          <a:p>
            <a:r>
              <a:rPr lang="en-US" sz="2400" dirty="0" smtClean="0">
                <a:solidFill>
                  <a:srgbClr val="C00000"/>
                </a:solidFill>
              </a:rPr>
              <a:t>IF YOU HAVE TECHNICAL ISSUES PLEASE CONTACT K12 TECH SUPPORT AT </a:t>
            </a:r>
          </a:p>
          <a:p>
            <a:r>
              <a:rPr lang="en-US" sz="2400" dirty="0" smtClean="0">
                <a:solidFill>
                  <a:srgbClr val="C00000"/>
                </a:solidFill>
              </a:rPr>
              <a:t>1866-K12-CARE. </a:t>
            </a:r>
            <a:endParaRPr lang="en-US" sz="2400" dirty="0">
              <a:solidFill>
                <a:srgbClr val="C00000"/>
              </a:solidFill>
            </a:endParaRPr>
          </a:p>
        </p:txBody>
      </p:sp>
    </p:spTree>
    <p:extLst>
      <p:ext uri="{BB962C8B-B14F-4D97-AF65-F5344CB8AC3E}">
        <p14:creationId xmlns:p14="http://schemas.microsoft.com/office/powerpoint/2010/main" val="625849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- 2</a:t>
            </a: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955224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- 3</a:t>
            </a:r>
          </a:p>
        </p:txBody>
      </p:sp>
    </p:spTree>
    <p:extLst>
      <p:ext uri="{BB962C8B-B14F-4D97-AF65-F5344CB8AC3E}">
        <p14:creationId xmlns:p14="http://schemas.microsoft.com/office/powerpoint/2010/main" val="3352944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OLS Tips and Tools</a:t>
            </a:r>
            <a:endParaRPr lang="en-US" dirty="0"/>
          </a:p>
        </p:txBody>
      </p:sp>
      <p:sp>
        <p:nvSpPr>
          <p:cNvPr id="3" name="Content Placeholder 2"/>
          <p:cNvSpPr>
            <a:spLocks noGrp="1"/>
          </p:cNvSpPr>
          <p:nvPr>
            <p:ph idx="1"/>
          </p:nvPr>
        </p:nvSpPr>
        <p:spPr/>
        <p:txBody>
          <a:bodyPr/>
          <a:lstStyle/>
          <a:p>
            <a:r>
              <a:rPr lang="en-US" dirty="0" smtClean="0"/>
              <a:t>Logging into the Online School, </a:t>
            </a:r>
            <a:r>
              <a:rPr lang="en-US" dirty="0"/>
              <a:t>A</a:t>
            </a:r>
            <a:r>
              <a:rPr lang="en-US" dirty="0" smtClean="0"/>
              <a:t>ccount </a:t>
            </a:r>
            <a:r>
              <a:rPr lang="en-US" dirty="0"/>
              <a:t>S</a:t>
            </a:r>
            <a:r>
              <a:rPr lang="en-US" dirty="0" smtClean="0"/>
              <a:t>et </a:t>
            </a:r>
            <a:r>
              <a:rPr lang="en-US" dirty="0"/>
              <a:t>U</a:t>
            </a:r>
            <a:r>
              <a:rPr lang="en-US" dirty="0" smtClean="0"/>
              <a:t>p.</a:t>
            </a:r>
          </a:p>
          <a:p>
            <a:r>
              <a:rPr lang="en-US" dirty="0" smtClean="0"/>
              <a:t>Checking email.</a:t>
            </a:r>
          </a:p>
          <a:p>
            <a:r>
              <a:rPr lang="en-US" dirty="0" smtClean="0"/>
              <a:t>Finding Class Connect sessions.</a:t>
            </a:r>
          </a:p>
          <a:p>
            <a:r>
              <a:rPr lang="en-US" dirty="0" smtClean="0"/>
              <a:t>Courses, Lessons, and the Weekly Plan.</a:t>
            </a:r>
          </a:p>
          <a:p>
            <a:r>
              <a:rPr lang="en-US" dirty="0" smtClean="0"/>
              <a:t>Checking Progress</a:t>
            </a:r>
          </a:p>
          <a:p>
            <a:r>
              <a:rPr lang="en-US" dirty="0" smtClean="0"/>
              <a:t>Learning Coach Page</a:t>
            </a:r>
          </a:p>
          <a:p>
            <a:endParaRPr lang="en-US" dirty="0"/>
          </a:p>
        </p:txBody>
      </p:sp>
    </p:spTree>
    <p:extLst>
      <p:ext uri="{BB962C8B-B14F-4D97-AF65-F5344CB8AC3E}">
        <p14:creationId xmlns:p14="http://schemas.microsoft.com/office/powerpoint/2010/main" val="1656739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647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91957" y="984885"/>
            <a:ext cx="8239125" cy="3790950"/>
          </a:xfrm>
          <a:prstGeom prst="rect">
            <a:avLst/>
          </a:prstGeom>
        </p:spPr>
      </p:pic>
      <p:sp>
        <p:nvSpPr>
          <p:cNvPr id="7" name="TextBox 6"/>
          <p:cNvSpPr txBox="1"/>
          <p:nvPr/>
        </p:nvSpPr>
        <p:spPr>
          <a:xfrm>
            <a:off x="1036320" y="5283200"/>
            <a:ext cx="9916160" cy="1200329"/>
          </a:xfrm>
          <a:prstGeom prst="rect">
            <a:avLst/>
          </a:prstGeom>
          <a:noFill/>
        </p:spPr>
        <p:txBody>
          <a:bodyPr wrap="square" rtlCol="0">
            <a:spAutoFit/>
          </a:bodyPr>
          <a:lstStyle/>
          <a:p>
            <a:r>
              <a:rPr lang="en-US" sz="2400" dirty="0" smtClean="0">
                <a:solidFill>
                  <a:srgbClr val="FF0000"/>
                </a:solidFill>
              </a:rPr>
              <a:t>To Log into the Online School enter you students username and password.  If you have not set up an account yet please click the Set Up Your Account button and follow the steps provided. </a:t>
            </a:r>
            <a:endParaRPr lang="en-US" sz="2400" dirty="0">
              <a:solidFill>
                <a:srgbClr val="FF0000"/>
              </a:solidFill>
            </a:endParaRPr>
          </a:p>
        </p:txBody>
      </p:sp>
      <p:sp>
        <p:nvSpPr>
          <p:cNvPr id="11" name="Down Arrow 10"/>
          <p:cNvSpPr/>
          <p:nvPr/>
        </p:nvSpPr>
        <p:spPr>
          <a:xfrm>
            <a:off x="8006080" y="2880360"/>
            <a:ext cx="121920" cy="492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122160" y="3615943"/>
            <a:ext cx="2011680" cy="115989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solidFill>
                  <a:schemeClr val="accent4">
                    <a:lumMod val="50000"/>
                  </a:schemeClr>
                </a:solidFill>
              </a:rPr>
              <a:t>Click here to set up Student and Learning Coach Accounts </a:t>
            </a:r>
            <a:endParaRPr lang="en-US" dirty="0">
              <a:solidFill>
                <a:schemeClr val="accent4">
                  <a:lumMod val="50000"/>
                </a:schemeClr>
              </a:solidFill>
            </a:endParaRPr>
          </a:p>
        </p:txBody>
      </p:sp>
      <p:sp>
        <p:nvSpPr>
          <p:cNvPr id="13" name="Up Arrow 12"/>
          <p:cNvSpPr/>
          <p:nvPr/>
        </p:nvSpPr>
        <p:spPr>
          <a:xfrm>
            <a:off x="7824724" y="2637536"/>
            <a:ext cx="484632" cy="978408"/>
          </a:xfrm>
          <a:prstGeom prs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accent2">
                  <a:lumMod val="40000"/>
                  <a:lumOff val="60000"/>
                </a:schemeClr>
              </a:solidFill>
            </a:endParaRPr>
          </a:p>
        </p:txBody>
      </p:sp>
    </p:spTree>
    <p:extLst>
      <p:ext uri="{BB962C8B-B14F-4D97-AF65-F5344CB8AC3E}">
        <p14:creationId xmlns:p14="http://schemas.microsoft.com/office/powerpoint/2010/main" val="2083928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49625" y="1127760"/>
            <a:ext cx="8842375" cy="3034030"/>
          </a:xfrm>
          <a:prstGeom prst="rect">
            <a:avLst/>
          </a:prstGeom>
        </p:spPr>
      </p:pic>
      <p:sp>
        <p:nvSpPr>
          <p:cNvPr id="5" name="Right Arrow 4"/>
          <p:cNvSpPr/>
          <p:nvPr/>
        </p:nvSpPr>
        <p:spPr>
          <a:xfrm>
            <a:off x="2336800" y="2068828"/>
            <a:ext cx="1216024" cy="452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2560" y="1559556"/>
            <a:ext cx="2174240" cy="14706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Any emails in your student account Inbox will be displayed here.  </a:t>
            </a:r>
            <a:endParaRPr lang="en-US" dirty="0"/>
          </a:p>
        </p:txBody>
      </p:sp>
      <p:sp>
        <p:nvSpPr>
          <p:cNvPr id="8" name="Bent Arrow 7"/>
          <p:cNvSpPr/>
          <p:nvPr/>
        </p:nvSpPr>
        <p:spPr>
          <a:xfrm>
            <a:off x="6622732" y="2068828"/>
            <a:ext cx="772160" cy="3027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p:cNvSpPr/>
          <p:nvPr/>
        </p:nvSpPr>
        <p:spPr>
          <a:xfrm>
            <a:off x="5201920" y="5106670"/>
            <a:ext cx="3495040" cy="137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can also find student emails by clicking on the message tab and then selecting Inbox.</a:t>
            </a:r>
            <a:endParaRPr lang="en-US" dirty="0"/>
          </a:p>
        </p:txBody>
      </p:sp>
      <p:sp>
        <p:nvSpPr>
          <p:cNvPr id="12" name="Bent-Up Arrow 11"/>
          <p:cNvSpPr/>
          <p:nvPr/>
        </p:nvSpPr>
        <p:spPr>
          <a:xfrm>
            <a:off x="6013132" y="914400"/>
            <a:ext cx="995680" cy="508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104640" y="0"/>
            <a:ext cx="53238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Make sure you see the students name in the top left when you log in.  If you are in the Learning Coach account you will see the LC’s Name</a:t>
            </a:r>
            <a:endParaRPr lang="en-US" dirty="0"/>
          </a:p>
        </p:txBody>
      </p:sp>
      <p:sp>
        <p:nvSpPr>
          <p:cNvPr id="14" name="TextBox 13"/>
          <p:cNvSpPr txBox="1"/>
          <p:nvPr/>
        </p:nvSpPr>
        <p:spPr>
          <a:xfrm>
            <a:off x="404812" y="4671062"/>
            <a:ext cx="4691734" cy="1015663"/>
          </a:xfrm>
          <a:prstGeom prst="rect">
            <a:avLst/>
          </a:prstGeom>
          <a:noFill/>
        </p:spPr>
        <p:txBody>
          <a:bodyPr wrap="none" rtlCol="0">
            <a:spAutoFit/>
          </a:bodyPr>
          <a:lstStyle/>
          <a:p>
            <a:r>
              <a:rPr lang="en-US" sz="2000" dirty="0" smtClean="0">
                <a:solidFill>
                  <a:srgbClr val="FF0000"/>
                </a:solidFill>
              </a:rPr>
              <a:t>Please check your email several times </a:t>
            </a:r>
          </a:p>
          <a:p>
            <a:r>
              <a:rPr lang="en-US" sz="2000" dirty="0">
                <a:solidFill>
                  <a:srgbClr val="FF0000"/>
                </a:solidFill>
              </a:rPr>
              <a:t>a</a:t>
            </a:r>
            <a:r>
              <a:rPr lang="en-US" sz="2000" dirty="0" smtClean="0">
                <a:solidFill>
                  <a:srgbClr val="FF0000"/>
                </a:solidFill>
              </a:rPr>
              <a:t> day to ensure you are receiving all </a:t>
            </a:r>
          </a:p>
          <a:p>
            <a:r>
              <a:rPr lang="en-US" sz="2000" dirty="0">
                <a:solidFill>
                  <a:srgbClr val="FF0000"/>
                </a:solidFill>
              </a:rPr>
              <a:t>c</a:t>
            </a:r>
            <a:r>
              <a:rPr lang="en-US" sz="2000" dirty="0" smtClean="0">
                <a:solidFill>
                  <a:srgbClr val="FF0000"/>
                </a:solidFill>
              </a:rPr>
              <a:t>orrespondence from the school. </a:t>
            </a:r>
          </a:p>
        </p:txBody>
      </p:sp>
    </p:spTree>
    <p:extLst>
      <p:ext uri="{BB962C8B-B14F-4D97-AF65-F5344CB8AC3E}">
        <p14:creationId xmlns:p14="http://schemas.microsoft.com/office/powerpoint/2010/main" val="2050953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181032" y="2326640"/>
            <a:ext cx="8848408" cy="4531360"/>
          </a:xfrm>
          <a:prstGeom prst="rect">
            <a:avLst/>
          </a:prstGeom>
        </p:spPr>
      </p:pic>
      <p:sp>
        <p:nvSpPr>
          <p:cNvPr id="7" name="Bent-Up Arrow 6"/>
          <p:cNvSpPr/>
          <p:nvPr/>
        </p:nvSpPr>
        <p:spPr>
          <a:xfrm>
            <a:off x="7605236" y="1727200"/>
            <a:ext cx="934720" cy="2865120"/>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ounded Rectangle 7"/>
          <p:cNvSpPr/>
          <p:nvPr/>
        </p:nvSpPr>
        <p:spPr>
          <a:xfrm>
            <a:off x="6896814" y="812800"/>
            <a:ext cx="3286284"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Class Connect Sessions will be listed here daily.  </a:t>
            </a:r>
            <a:endParaRPr lang="en-US" dirty="0"/>
          </a:p>
        </p:txBody>
      </p:sp>
      <p:sp>
        <p:nvSpPr>
          <p:cNvPr id="9" name="Right Arrow 8"/>
          <p:cNvSpPr/>
          <p:nvPr/>
        </p:nvSpPr>
        <p:spPr>
          <a:xfrm>
            <a:off x="2588974" y="4826000"/>
            <a:ext cx="7559040" cy="36576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ounded Rectangle 9"/>
          <p:cNvSpPr/>
          <p:nvPr/>
        </p:nvSpPr>
        <p:spPr>
          <a:xfrm>
            <a:off x="162560" y="4226560"/>
            <a:ext cx="2426414" cy="12293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You can access your class connects from the additional Quick Links menu.</a:t>
            </a:r>
            <a:endParaRPr lang="en-US" dirty="0"/>
          </a:p>
        </p:txBody>
      </p:sp>
      <p:sp>
        <p:nvSpPr>
          <p:cNvPr id="11" name="Bent-Up Arrow 10"/>
          <p:cNvSpPr/>
          <p:nvPr/>
        </p:nvSpPr>
        <p:spPr>
          <a:xfrm>
            <a:off x="5253672" y="1564640"/>
            <a:ext cx="609600" cy="1524000"/>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ounded Rectangle 11"/>
          <p:cNvSpPr/>
          <p:nvPr/>
        </p:nvSpPr>
        <p:spPr>
          <a:xfrm>
            <a:off x="2588974" y="76200"/>
            <a:ext cx="3568501" cy="14884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Selecting the plan tab and then selecting class connects will display all classes. </a:t>
            </a:r>
            <a:endParaRPr lang="en-US" dirty="0"/>
          </a:p>
        </p:txBody>
      </p:sp>
      <p:sp>
        <p:nvSpPr>
          <p:cNvPr id="13" name="TextBox 12"/>
          <p:cNvSpPr txBox="1"/>
          <p:nvPr/>
        </p:nvSpPr>
        <p:spPr>
          <a:xfrm>
            <a:off x="79017" y="1831152"/>
            <a:ext cx="2844800" cy="1938992"/>
          </a:xfrm>
          <a:prstGeom prst="rect">
            <a:avLst/>
          </a:prstGeom>
          <a:noFill/>
        </p:spPr>
        <p:txBody>
          <a:bodyPr wrap="square" rtlCol="0">
            <a:spAutoFit/>
          </a:bodyPr>
          <a:lstStyle/>
          <a:p>
            <a:r>
              <a:rPr lang="en-US" sz="2400" dirty="0" smtClean="0">
                <a:solidFill>
                  <a:srgbClr val="FF0000"/>
                </a:solidFill>
              </a:rPr>
              <a:t>You can access Class </a:t>
            </a:r>
          </a:p>
          <a:p>
            <a:r>
              <a:rPr lang="en-US" sz="2400" dirty="0" smtClean="0">
                <a:solidFill>
                  <a:srgbClr val="FF0000"/>
                </a:solidFill>
              </a:rPr>
              <a:t>Connects from several </a:t>
            </a:r>
          </a:p>
          <a:p>
            <a:r>
              <a:rPr lang="en-US" sz="2400" dirty="0">
                <a:solidFill>
                  <a:srgbClr val="FF0000"/>
                </a:solidFill>
              </a:rPr>
              <a:t>l</a:t>
            </a:r>
            <a:r>
              <a:rPr lang="en-US" sz="2400" dirty="0" smtClean="0">
                <a:solidFill>
                  <a:srgbClr val="FF0000"/>
                </a:solidFill>
              </a:rPr>
              <a:t>ocations. </a:t>
            </a:r>
            <a:endParaRPr lang="en-US" sz="2400" dirty="0">
              <a:solidFill>
                <a:srgbClr val="FF0000"/>
              </a:solidFill>
            </a:endParaRPr>
          </a:p>
        </p:txBody>
      </p:sp>
    </p:spTree>
    <p:extLst>
      <p:ext uri="{BB962C8B-B14F-4D97-AF65-F5344CB8AC3E}">
        <p14:creationId xmlns:p14="http://schemas.microsoft.com/office/powerpoint/2010/main" val="3866169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7173" y="0"/>
            <a:ext cx="9372600" cy="1200416"/>
          </a:xfrm>
        </p:spPr>
        <p:txBody>
          <a:bodyPr/>
          <a:lstStyle/>
          <a:p>
            <a:r>
              <a:rPr lang="en-US" dirty="0" smtClean="0"/>
              <a:t>Finding Courses In The OLS, Using The Lesson Shortcut!</a:t>
            </a:r>
            <a:endParaRPr lang="en-US" dirty="0"/>
          </a:p>
        </p:txBody>
      </p:sp>
      <p:pic>
        <p:nvPicPr>
          <p:cNvPr id="4" name="Picture 3"/>
          <p:cNvPicPr>
            <a:picLocks noChangeAspect="1"/>
          </p:cNvPicPr>
          <p:nvPr/>
        </p:nvPicPr>
        <p:blipFill>
          <a:blip r:embed="rId2"/>
          <a:stretch>
            <a:fillRect/>
          </a:stretch>
        </p:blipFill>
        <p:spPr>
          <a:xfrm>
            <a:off x="4038600" y="1123950"/>
            <a:ext cx="8153400" cy="5734050"/>
          </a:xfrm>
          <a:prstGeom prst="rect">
            <a:avLst/>
          </a:prstGeom>
        </p:spPr>
      </p:pic>
      <p:sp>
        <p:nvSpPr>
          <p:cNvPr id="5" name="Right Arrow 4"/>
          <p:cNvSpPr/>
          <p:nvPr/>
        </p:nvSpPr>
        <p:spPr>
          <a:xfrm>
            <a:off x="3474720" y="3114808"/>
            <a:ext cx="2580640" cy="6096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ounded Rectangle 5"/>
          <p:cNvSpPr/>
          <p:nvPr/>
        </p:nvSpPr>
        <p:spPr>
          <a:xfrm>
            <a:off x="406400" y="2492123"/>
            <a:ext cx="3068320" cy="206699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All of your courses will be listed under the Lesson Shortcuts. When you select what course you would like to work in the correct lesson will appear.</a:t>
            </a:r>
            <a:endParaRPr lang="en-US" dirty="0"/>
          </a:p>
        </p:txBody>
      </p:sp>
    </p:spTree>
    <p:extLst>
      <p:ext uri="{BB962C8B-B14F-4D97-AF65-F5344CB8AC3E}">
        <p14:creationId xmlns:p14="http://schemas.microsoft.com/office/powerpoint/2010/main" val="1962506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92213" y="0"/>
            <a:ext cx="9372600" cy="1200416"/>
          </a:xfrm>
        </p:spPr>
        <p:txBody>
          <a:bodyPr/>
          <a:lstStyle/>
          <a:p>
            <a:r>
              <a:rPr lang="en-US" dirty="0" smtClean="0"/>
              <a:t>Accessing Lessons From the Course Tab</a:t>
            </a:r>
            <a:br>
              <a:rPr lang="en-US" dirty="0" smtClean="0"/>
            </a:br>
            <a:r>
              <a:rPr lang="en-US" dirty="0" smtClean="0"/>
              <a:t>and the Online K-8 Learning Course.</a:t>
            </a:r>
            <a:endParaRPr lang="en-US" dirty="0"/>
          </a:p>
        </p:txBody>
      </p:sp>
      <p:pic>
        <p:nvPicPr>
          <p:cNvPr id="7" name="Picture 6"/>
          <p:cNvPicPr>
            <a:picLocks noChangeAspect="1"/>
          </p:cNvPicPr>
          <p:nvPr/>
        </p:nvPicPr>
        <p:blipFill>
          <a:blip r:embed="rId2"/>
          <a:stretch>
            <a:fillRect/>
          </a:stretch>
        </p:blipFill>
        <p:spPr>
          <a:xfrm>
            <a:off x="3942080" y="1524001"/>
            <a:ext cx="8249920" cy="4165600"/>
          </a:xfrm>
          <a:prstGeom prst="rect">
            <a:avLst/>
          </a:prstGeom>
        </p:spPr>
      </p:pic>
      <p:sp>
        <p:nvSpPr>
          <p:cNvPr id="8" name="Right Arrow 7"/>
          <p:cNvSpPr/>
          <p:nvPr/>
        </p:nvSpPr>
        <p:spPr>
          <a:xfrm>
            <a:off x="2926080" y="2133600"/>
            <a:ext cx="4043680" cy="46736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ounded Rectangle 8"/>
          <p:cNvSpPr/>
          <p:nvPr/>
        </p:nvSpPr>
        <p:spPr>
          <a:xfrm>
            <a:off x="223520" y="1524001"/>
            <a:ext cx="2651760" cy="326694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chemeClr val="tx2">
                    <a:lumMod val="75000"/>
                    <a:lumOff val="25000"/>
                  </a:schemeClr>
                </a:solidFill>
              </a:rPr>
              <a:t>Clicking the course tab will give you a drop down menu with  all of your courses. You can access all lessons from this tab. This is where you will locate the Online K-8 Learning Course that must be completed the first week of school.</a:t>
            </a:r>
            <a:endParaRPr lang="en-US" dirty="0">
              <a:solidFill>
                <a:schemeClr val="tx2">
                  <a:lumMod val="75000"/>
                  <a:lumOff val="25000"/>
                </a:schemeClr>
              </a:solidFill>
            </a:endParaRPr>
          </a:p>
        </p:txBody>
      </p:sp>
    </p:spTree>
    <p:extLst>
      <p:ext uri="{BB962C8B-B14F-4D97-AF65-F5344CB8AC3E}">
        <p14:creationId xmlns:p14="http://schemas.microsoft.com/office/powerpoint/2010/main" val="4274568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2600" cy="1200416"/>
          </a:xfrm>
        </p:spPr>
        <p:txBody>
          <a:bodyPr/>
          <a:lstStyle/>
          <a:p>
            <a:r>
              <a:rPr lang="en-US" dirty="0" smtClean="0"/>
              <a:t>Finding the Daily and Weekly Plan.</a:t>
            </a:r>
            <a:endParaRPr lang="en-US" dirty="0"/>
          </a:p>
        </p:txBody>
      </p:sp>
      <p:pic>
        <p:nvPicPr>
          <p:cNvPr id="3" name="Picture 2"/>
          <p:cNvPicPr>
            <a:picLocks noChangeAspect="1"/>
          </p:cNvPicPr>
          <p:nvPr/>
        </p:nvPicPr>
        <p:blipFill>
          <a:blip r:embed="rId2"/>
          <a:stretch>
            <a:fillRect/>
          </a:stretch>
        </p:blipFill>
        <p:spPr>
          <a:xfrm>
            <a:off x="3657601" y="3454400"/>
            <a:ext cx="8534400" cy="2540000"/>
          </a:xfrm>
          <a:prstGeom prst="rect">
            <a:avLst/>
          </a:prstGeom>
        </p:spPr>
      </p:pic>
      <p:sp>
        <p:nvSpPr>
          <p:cNvPr id="5" name="Bent Arrow 4"/>
          <p:cNvSpPr/>
          <p:nvPr/>
        </p:nvSpPr>
        <p:spPr>
          <a:xfrm>
            <a:off x="5466080" y="1930400"/>
            <a:ext cx="609600" cy="1910080"/>
          </a:xfrm>
          <a:prstGeom prst="ben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6075680" y="1200416"/>
            <a:ext cx="3901440" cy="225398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Click the plan tab to find your students Daily and Weekly Plans.  This will give you a list of all lessons and class connects that should be completed for the day or week. </a:t>
            </a:r>
            <a:endParaRPr lang="en-US" dirty="0"/>
          </a:p>
        </p:txBody>
      </p:sp>
      <p:sp>
        <p:nvSpPr>
          <p:cNvPr id="10" name="Left Arrow 9"/>
          <p:cNvSpPr/>
          <p:nvPr/>
        </p:nvSpPr>
        <p:spPr>
          <a:xfrm>
            <a:off x="2113280" y="4566920"/>
            <a:ext cx="2804160" cy="31496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ight Arrow 11"/>
          <p:cNvSpPr/>
          <p:nvPr/>
        </p:nvSpPr>
        <p:spPr>
          <a:xfrm>
            <a:off x="5709920" y="4258576"/>
            <a:ext cx="2133599" cy="3962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ounded Rectangle 12"/>
          <p:cNvSpPr/>
          <p:nvPr/>
        </p:nvSpPr>
        <p:spPr>
          <a:xfrm>
            <a:off x="894080" y="3454400"/>
            <a:ext cx="1219200" cy="16576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Weekly Plan View</a:t>
            </a:r>
            <a:endParaRPr lang="en-US" dirty="0"/>
          </a:p>
        </p:txBody>
      </p:sp>
      <p:sp>
        <p:nvSpPr>
          <p:cNvPr id="14" name="Rounded Rectangle 13"/>
          <p:cNvSpPr/>
          <p:nvPr/>
        </p:nvSpPr>
        <p:spPr>
          <a:xfrm>
            <a:off x="7924798" y="4043680"/>
            <a:ext cx="1971040" cy="8991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Daily Plan View</a:t>
            </a:r>
            <a:endParaRPr lang="en-US" dirty="0"/>
          </a:p>
        </p:txBody>
      </p:sp>
      <p:sp>
        <p:nvSpPr>
          <p:cNvPr id="15" name="TextBox 14"/>
          <p:cNvSpPr txBox="1"/>
          <p:nvPr/>
        </p:nvSpPr>
        <p:spPr>
          <a:xfrm>
            <a:off x="314960" y="1379171"/>
            <a:ext cx="3596640" cy="1938992"/>
          </a:xfrm>
          <a:prstGeom prst="rect">
            <a:avLst/>
          </a:prstGeom>
          <a:noFill/>
        </p:spPr>
        <p:txBody>
          <a:bodyPr wrap="square" rtlCol="0">
            <a:spAutoFit/>
          </a:bodyPr>
          <a:lstStyle/>
          <a:p>
            <a:r>
              <a:rPr lang="en-US" sz="2000" dirty="0" smtClean="0">
                <a:solidFill>
                  <a:srgbClr val="FF0000"/>
                </a:solidFill>
              </a:rPr>
              <a:t>It is very important to check the students daily or weekly plan everyday to make sure no changes have occurred and to verify that work is being completed. </a:t>
            </a:r>
            <a:endParaRPr lang="en-US" sz="2000" dirty="0">
              <a:solidFill>
                <a:srgbClr val="FF0000"/>
              </a:solidFill>
            </a:endParaRPr>
          </a:p>
        </p:txBody>
      </p:sp>
    </p:spTree>
    <p:extLst>
      <p:ext uri="{BB962C8B-B14F-4D97-AF65-F5344CB8AC3E}">
        <p14:creationId xmlns:p14="http://schemas.microsoft.com/office/powerpoint/2010/main" val="2456514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2600" cy="1220736"/>
          </a:xfrm>
        </p:spPr>
        <p:txBody>
          <a:bodyPr/>
          <a:lstStyle/>
          <a:p>
            <a:r>
              <a:rPr lang="en-US" dirty="0" smtClean="0"/>
              <a:t>OLS Daily Plan. </a:t>
            </a:r>
            <a:endParaRPr lang="en-US" dirty="0"/>
          </a:p>
        </p:txBody>
      </p:sp>
      <p:pic>
        <p:nvPicPr>
          <p:cNvPr id="3" name="Picture 2"/>
          <p:cNvPicPr>
            <a:picLocks noChangeAspect="1"/>
          </p:cNvPicPr>
          <p:nvPr/>
        </p:nvPicPr>
        <p:blipFill>
          <a:blip r:embed="rId2"/>
          <a:stretch>
            <a:fillRect/>
          </a:stretch>
        </p:blipFill>
        <p:spPr>
          <a:xfrm>
            <a:off x="4162425" y="143008"/>
            <a:ext cx="8029575" cy="5924550"/>
          </a:xfrm>
          <a:prstGeom prst="rect">
            <a:avLst/>
          </a:prstGeom>
        </p:spPr>
      </p:pic>
      <p:sp>
        <p:nvSpPr>
          <p:cNvPr id="4" name="TextBox 3"/>
          <p:cNvSpPr txBox="1"/>
          <p:nvPr/>
        </p:nvSpPr>
        <p:spPr>
          <a:xfrm>
            <a:off x="20320" y="1220736"/>
            <a:ext cx="4231629" cy="1631216"/>
          </a:xfrm>
          <a:prstGeom prst="rect">
            <a:avLst/>
          </a:prstGeom>
          <a:noFill/>
        </p:spPr>
        <p:txBody>
          <a:bodyPr wrap="square" rtlCol="0">
            <a:spAutoFit/>
          </a:bodyPr>
          <a:lstStyle/>
          <a:p>
            <a:r>
              <a:rPr lang="en-US" sz="2000" dirty="0" smtClean="0">
                <a:solidFill>
                  <a:srgbClr val="FF0000"/>
                </a:solidFill>
              </a:rPr>
              <a:t>The daily plan will show the </a:t>
            </a:r>
          </a:p>
          <a:p>
            <a:r>
              <a:rPr lang="en-US" sz="2000" dirty="0">
                <a:solidFill>
                  <a:srgbClr val="FF0000"/>
                </a:solidFill>
              </a:rPr>
              <a:t>l</a:t>
            </a:r>
            <a:r>
              <a:rPr lang="en-US" sz="2000" dirty="0" smtClean="0">
                <a:solidFill>
                  <a:srgbClr val="FF0000"/>
                </a:solidFill>
              </a:rPr>
              <a:t>essons and class connects that</a:t>
            </a:r>
          </a:p>
          <a:p>
            <a:r>
              <a:rPr lang="en-US" sz="2000" dirty="0">
                <a:solidFill>
                  <a:srgbClr val="FF0000"/>
                </a:solidFill>
              </a:rPr>
              <a:t>n</a:t>
            </a:r>
            <a:r>
              <a:rPr lang="en-US" sz="2000" dirty="0" smtClean="0">
                <a:solidFill>
                  <a:srgbClr val="FF0000"/>
                </a:solidFill>
              </a:rPr>
              <a:t>eed to be completed for that </a:t>
            </a:r>
          </a:p>
          <a:p>
            <a:r>
              <a:rPr lang="en-US" sz="2000" dirty="0">
                <a:solidFill>
                  <a:srgbClr val="FF0000"/>
                </a:solidFill>
              </a:rPr>
              <a:t>d</a:t>
            </a:r>
            <a:r>
              <a:rPr lang="en-US" sz="2000" dirty="0" smtClean="0">
                <a:solidFill>
                  <a:srgbClr val="FF0000"/>
                </a:solidFill>
              </a:rPr>
              <a:t>ay. You can click on any lesson</a:t>
            </a:r>
          </a:p>
          <a:p>
            <a:r>
              <a:rPr lang="en-US" sz="2000" dirty="0">
                <a:solidFill>
                  <a:srgbClr val="FF0000"/>
                </a:solidFill>
              </a:rPr>
              <a:t>l</a:t>
            </a:r>
            <a:r>
              <a:rPr lang="en-US" sz="2000" dirty="0" smtClean="0">
                <a:solidFill>
                  <a:srgbClr val="FF0000"/>
                </a:solidFill>
              </a:rPr>
              <a:t>isted and begin working. </a:t>
            </a:r>
            <a:endParaRPr lang="en-US" sz="2000" dirty="0">
              <a:solidFill>
                <a:srgbClr val="FF0000"/>
              </a:solidFill>
            </a:endParaRPr>
          </a:p>
        </p:txBody>
      </p:sp>
    </p:spTree>
    <p:extLst>
      <p:ext uri="{BB962C8B-B14F-4D97-AF65-F5344CB8AC3E}">
        <p14:creationId xmlns:p14="http://schemas.microsoft.com/office/powerpoint/2010/main" val="4031470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320</TotalTime>
  <Words>899</Words>
  <Application>Microsoft Office PowerPoint</Application>
  <PresentationFormat>Widescreen</PresentationFormat>
  <Paragraphs>83</Paragraphs>
  <Slides>21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Euphemia</vt:lpstr>
      <vt:lpstr>Wingdings</vt:lpstr>
      <vt:lpstr>Children Playing 16x9</vt:lpstr>
      <vt:lpstr>K-5 OLS Navigation</vt:lpstr>
      <vt:lpstr>OLS Tips and Tools</vt:lpstr>
      <vt:lpstr>PowerPoint Presentation</vt:lpstr>
      <vt:lpstr>PowerPoint Presentation</vt:lpstr>
      <vt:lpstr>PowerPoint Presentation</vt:lpstr>
      <vt:lpstr>Finding Courses In The OLS, Using The Lesson Shortcut!</vt:lpstr>
      <vt:lpstr>Accessing Lessons From the Course Tab and the Online K-8 Learning Course.</vt:lpstr>
      <vt:lpstr>Finding the Daily and Weekly Plan.</vt:lpstr>
      <vt:lpstr>OLS Daily Plan. </vt:lpstr>
      <vt:lpstr>OLS Weekly Plan.</vt:lpstr>
      <vt:lpstr>Checking Student Progress.</vt:lpstr>
      <vt:lpstr>Learning Coach Page and Tools.</vt:lpstr>
      <vt:lpstr>PowerPoint Presentation</vt:lpstr>
      <vt:lpstr>PowerPoint Presentation</vt:lpstr>
      <vt:lpstr>PowerPoint Presentation</vt:lpstr>
      <vt:lpstr>PowerPoint Presentation</vt:lpstr>
      <vt:lpstr>PowerPoint Presentation</vt:lpstr>
      <vt:lpstr>Add a Slide Title - 2</vt:lpstr>
      <vt:lpstr>Add a Slide Title - 3</vt:lpstr>
      <vt:lpstr>PowerPoint Presentation</vt:lpstr>
      <vt:lpstr>Add a Slide Title - 4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K-5 OLS Navigation</dc:title>
  <dc:creator>Haley Woodruff</dc:creator>
  <cp:lastModifiedBy>Haley Woodruff</cp:lastModifiedBy>
  <cp:revision>26</cp:revision>
  <dcterms:created xsi:type="dcterms:W3CDTF">2018-07-12T14:41:35Z</dcterms:created>
  <dcterms:modified xsi:type="dcterms:W3CDTF">2018-07-13T13:28:19Z</dcterms:modified>
</cp:coreProperties>
</file>